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6" r:id="rId5"/>
    <p:sldId id="277" r:id="rId6"/>
    <p:sldId id="276" r:id="rId7"/>
    <p:sldId id="275" r:id="rId8"/>
    <p:sldId id="278" r:id="rId9"/>
    <p:sldId id="283" r:id="rId10"/>
    <p:sldId id="281" r:id="rId11"/>
    <p:sldId id="28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7FBB"/>
    <a:srgbClr val="197DCE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2A5B2-8064-4382-9E31-9E46E0F5B2C3}" type="datetimeFigureOut">
              <a:rPr lang="ru-RU" smtClean="0"/>
              <a:t>02.04.2024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2FEE5-93F6-4794-9247-D82E88608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0EB3D-2307-4317-8A1D-B47FA45245F0}" type="datetimeFigureOut">
              <a:rPr lang="ru-RU" smtClean="0"/>
              <a:t>02.04.2024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8A92-0141-4330-8F3E-FAADFAC23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D78A92-0141-4330-8F3E-FAADFAC238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538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/>
              <a:t>PRESENTATION</a:t>
            </a:r>
            <a:br>
              <a:rPr lang="en-US"/>
            </a:br>
            <a:r>
              <a:rPr lang="en-US"/>
              <a:t>TITLE    </a:t>
            </a:r>
            <a:endParaRPr lang="ru-RU"/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Month</a:t>
            </a:r>
            <a:br>
              <a:rPr lang="en-US"/>
            </a:br>
            <a:r>
              <a:rPr lang="en-US"/>
              <a:t>20XX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/>
            <a:r>
              <a:rPr lang="en-US"/>
              <a:t>Presentation</a:t>
            </a:r>
            <a:br>
              <a:rPr lang="en-US"/>
            </a:br>
            <a:r>
              <a:rPr lang="en-US"/>
              <a:t>Tagline</a:t>
            </a:r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THANK YOU!</a:t>
            </a:r>
            <a:endParaRPr lang="ru-RU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9" name="Text Placeholder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August Bergqvist</a:t>
            </a:r>
          </a:p>
        </p:txBody>
      </p:sp>
      <p:sp>
        <p:nvSpPr>
          <p:cNvPr id="20" name="Text Placeholder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Phone:</a:t>
            </a:r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678 555-0128</a:t>
            </a:r>
          </a:p>
        </p:txBody>
      </p:sp>
      <p:sp>
        <p:nvSpPr>
          <p:cNvPr id="22" name="Text Placeholder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Email: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BERGQVIST@EXAMPLE.COM</a:t>
            </a:r>
          </a:p>
        </p:txBody>
      </p:sp>
      <p:sp>
        <p:nvSpPr>
          <p:cNvPr id="3" name="Graphic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297389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/>
              <a:t>PRESENTATION</a:t>
            </a:r>
            <a:br>
              <a:rPr lang="en-US"/>
            </a:br>
            <a:r>
              <a:rPr lang="en-US"/>
              <a:t>TITLE    </a:t>
            </a:r>
            <a:endParaRPr lang="ru-RU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/>
              <a:t>DIVIDER SLIDE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18" name="Graphic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/>
              <a:t>DIVIDER SLIDE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TEXT LAYOUT 02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7" y="172667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TEXT LAYOUT 02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COMPARISON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3286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1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55960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2 TITLE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CHART SLIDE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30%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10%</a:t>
            </a:r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25%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10%</a:t>
            </a:r>
          </a:p>
        </p:txBody>
      </p:sp>
      <p:sp>
        <p:nvSpPr>
          <p:cNvPr id="33" name="Text Placeholder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20%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5%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Category Title</a:t>
            </a:r>
          </a:p>
        </p:txBody>
      </p:sp>
      <p:sp>
        <p:nvSpPr>
          <p:cNvPr id="19" name="Chart Placeholder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ru-RU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" name="Graphic 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9" y="2267879"/>
            <a:ext cx="3016875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TABLE SLIDE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table</a:t>
            </a:r>
            <a:endParaRPr lang="ru-RU"/>
          </a:p>
        </p:txBody>
      </p:sp>
      <p:grpSp>
        <p:nvGrpSpPr>
          <p:cNvPr id="45" name="Graphic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" name="Graphic 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819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BIG IMAGE</a:t>
            </a: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MM.DD.20XX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A FOOTER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392" y="1568868"/>
            <a:ext cx="4373574" cy="1517356"/>
          </a:xfrm>
        </p:spPr>
        <p:txBody>
          <a:bodyPr/>
          <a:lstStyle/>
          <a:p>
            <a:r>
              <a:rPr lang="pt-PT" sz="4000">
                <a:latin typeface="+mn-lt"/>
              </a:rPr>
              <a:t>A criar futuro no presente</a:t>
            </a:r>
            <a:endParaRPr lang="ru-RU" sz="4000">
              <a:latin typeface="+mn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D6760C-D868-43F4-99FB-1B78C91F8F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92" y="3443681"/>
            <a:ext cx="4127383" cy="124576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t-PT" sz="2000"/>
              <a:t>As Bibliotecas da Universidade Católica Portuguesa e o processo de Research Assessment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93ACF4C-E9B0-426E-B719-A441974AD9C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3282" r="3282"/>
          <a:stretch/>
        </p:blipFill>
        <p:spPr>
          <a:xfrm>
            <a:off x="4614953" y="0"/>
            <a:ext cx="7585924" cy="5949573"/>
          </a:xfrm>
        </p:spPr>
      </p:pic>
      <p:pic>
        <p:nvPicPr>
          <p:cNvPr id="7" name="Imagem 4">
            <a:extLst>
              <a:ext uri="{FF2B5EF4-FFF2-40B4-BE49-F238E27FC236}">
                <a16:creationId xmlns:a16="http://schemas.microsoft.com/office/drawing/2014/main" id="{4490F259-F21D-40F2-A68A-003B8D47B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534" y="345895"/>
            <a:ext cx="2024364" cy="745131"/>
          </a:xfrm>
          <a:prstGeom prst="rect">
            <a:avLst/>
          </a:prstGeom>
        </p:spPr>
      </p:pic>
      <p:pic>
        <p:nvPicPr>
          <p:cNvPr id="8" name="Gráfico 4">
            <a:extLst>
              <a:ext uri="{FF2B5EF4-FFF2-40B4-BE49-F238E27FC236}">
                <a16:creationId xmlns:a16="http://schemas.microsoft.com/office/drawing/2014/main" id="{537A2854-916D-4C72-9DA6-33784D7E50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392" y="217225"/>
            <a:ext cx="2638080" cy="1002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33229B-E14F-4B2D-8E95-6E5FCDBF9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190" y="5038619"/>
            <a:ext cx="3331437" cy="104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4C8B6-F569-4C13-A477-256EFA5F5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002060"/>
                </a:solidFill>
              </a:rPr>
              <a:t>Research assessment: c</a:t>
            </a:r>
            <a:r>
              <a:rPr lang="pt-PT" b="1" dirty="0">
                <a:solidFill>
                  <a:srgbClr val="002060"/>
                </a:solidFill>
              </a:rPr>
              <a:t>ronologia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361D73-FC7E-47D2-B65F-FB8F837FB19D}"/>
              </a:ext>
            </a:extLst>
          </p:cNvPr>
          <p:cNvCxnSpPr>
            <a:cxnSpLocks/>
            <a:stCxn id="34" idx="0"/>
            <a:endCxn id="37" idx="0"/>
          </p:cNvCxnSpPr>
          <p:nvPr/>
        </p:nvCxnSpPr>
        <p:spPr>
          <a:xfrm>
            <a:off x="2559149" y="4078374"/>
            <a:ext cx="6595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55">
            <a:extLst>
              <a:ext uri="{FF2B5EF4-FFF2-40B4-BE49-F238E27FC236}">
                <a16:creationId xmlns:a16="http://schemas.microsoft.com/office/drawing/2014/main" id="{386696A6-73B6-492F-99E8-8654F8BEF2DD}"/>
              </a:ext>
            </a:extLst>
          </p:cNvPr>
          <p:cNvSpPr txBox="1">
            <a:spLocks/>
          </p:cNvSpPr>
          <p:nvPr/>
        </p:nvSpPr>
        <p:spPr>
          <a:xfrm>
            <a:off x="1664854" y="2908427"/>
            <a:ext cx="1993392" cy="557784"/>
          </a:xfrm>
          <a:prstGeom prst="rect">
            <a:avLst/>
          </a:prstGeom>
          <a:solidFill>
            <a:srgbClr val="AAC3E8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Dez 2021</a:t>
            </a:r>
          </a:p>
        </p:txBody>
      </p:sp>
      <p:sp>
        <p:nvSpPr>
          <p:cNvPr id="27" name="Text Placeholder 56">
            <a:extLst>
              <a:ext uri="{FF2B5EF4-FFF2-40B4-BE49-F238E27FC236}">
                <a16:creationId xmlns:a16="http://schemas.microsoft.com/office/drawing/2014/main" id="{AD829C58-D85C-44A1-960B-A4F836CBB689}"/>
              </a:ext>
            </a:extLst>
          </p:cNvPr>
          <p:cNvSpPr txBox="1">
            <a:spLocks/>
          </p:cNvSpPr>
          <p:nvPr/>
        </p:nvSpPr>
        <p:spPr>
          <a:xfrm>
            <a:off x="3880427" y="2908427"/>
            <a:ext cx="1993392" cy="557784"/>
          </a:xfrm>
          <a:prstGeom prst="rect">
            <a:avLst/>
          </a:prstGeom>
          <a:solidFill>
            <a:srgbClr val="BC7FBB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Jul 2022</a:t>
            </a:r>
          </a:p>
        </p:txBody>
      </p:sp>
      <p:sp>
        <p:nvSpPr>
          <p:cNvPr id="32" name="Text Placeholder 57">
            <a:extLst>
              <a:ext uri="{FF2B5EF4-FFF2-40B4-BE49-F238E27FC236}">
                <a16:creationId xmlns:a16="http://schemas.microsoft.com/office/drawing/2014/main" id="{E53BF2EA-0E32-4967-AE98-B002E4680AEB}"/>
              </a:ext>
            </a:extLst>
          </p:cNvPr>
          <p:cNvSpPr txBox="1">
            <a:spLocks/>
          </p:cNvSpPr>
          <p:nvPr/>
        </p:nvSpPr>
        <p:spPr>
          <a:xfrm>
            <a:off x="6096000" y="2908427"/>
            <a:ext cx="1993392" cy="557784"/>
          </a:xfrm>
          <a:prstGeom prst="rect">
            <a:avLst/>
          </a:prstGeom>
          <a:solidFill>
            <a:srgbClr val="AAC3E8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PT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de 2022</a:t>
            </a:r>
            <a:endParaRPr kumimoji="0" lang="en-US" sz="1800" b="1" i="0" u="none" strike="noStrike" kern="1200" cap="all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 Placeholder 58">
            <a:extLst>
              <a:ext uri="{FF2B5EF4-FFF2-40B4-BE49-F238E27FC236}">
                <a16:creationId xmlns:a16="http://schemas.microsoft.com/office/drawing/2014/main" id="{B4D2007B-CC37-4249-BB3E-F094FC95F8E9}"/>
              </a:ext>
            </a:extLst>
          </p:cNvPr>
          <p:cNvSpPr txBox="1">
            <a:spLocks/>
          </p:cNvSpPr>
          <p:nvPr/>
        </p:nvSpPr>
        <p:spPr>
          <a:xfrm>
            <a:off x="8311573" y="2908427"/>
            <a:ext cx="1993392" cy="557784"/>
          </a:xfrm>
          <a:prstGeom prst="rect">
            <a:avLst/>
          </a:prstGeom>
          <a:solidFill>
            <a:srgbClr val="BC7FBB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Até 2027</a:t>
            </a:r>
          </a:p>
        </p:txBody>
      </p:sp>
      <p:sp>
        <p:nvSpPr>
          <p:cNvPr id="34" name="Rectangle 33" descr="Timeline marker">
            <a:extLst>
              <a:ext uri="{FF2B5EF4-FFF2-40B4-BE49-F238E27FC236}">
                <a16:creationId xmlns:a16="http://schemas.microsoft.com/office/drawing/2014/main" id="{A018B137-8381-4973-A559-B23331554B42}"/>
              </a:ext>
            </a:extLst>
          </p:cNvPr>
          <p:cNvSpPr/>
          <p:nvPr/>
        </p:nvSpPr>
        <p:spPr>
          <a:xfrm rot="16200000">
            <a:off x="2648956" y="3947746"/>
            <a:ext cx="81643" cy="261257"/>
          </a:xfrm>
          <a:prstGeom prst="rect">
            <a:avLst/>
          </a:prstGeom>
          <a:solidFill>
            <a:srgbClr val="AAC3E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DFAF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5" name="Rectangle 34" descr="Timeline marker">
            <a:extLst>
              <a:ext uri="{FF2B5EF4-FFF2-40B4-BE49-F238E27FC236}">
                <a16:creationId xmlns:a16="http://schemas.microsoft.com/office/drawing/2014/main" id="{66A24945-C692-4899-8922-59FDBD45A773}"/>
              </a:ext>
            </a:extLst>
          </p:cNvPr>
          <p:cNvSpPr/>
          <p:nvPr/>
        </p:nvSpPr>
        <p:spPr>
          <a:xfrm rot="16200000">
            <a:off x="4860666" y="3947746"/>
            <a:ext cx="81643" cy="261257"/>
          </a:xfrm>
          <a:prstGeom prst="rect">
            <a:avLst/>
          </a:prstGeom>
          <a:solidFill>
            <a:srgbClr val="BC7F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DFAF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6" name="Rectangle 35" descr="Timeline marker">
            <a:extLst>
              <a:ext uri="{FF2B5EF4-FFF2-40B4-BE49-F238E27FC236}">
                <a16:creationId xmlns:a16="http://schemas.microsoft.com/office/drawing/2014/main" id="{2EA60A7E-2F93-49AD-9D22-B8A7BFA5201D}"/>
              </a:ext>
            </a:extLst>
          </p:cNvPr>
          <p:cNvSpPr/>
          <p:nvPr/>
        </p:nvSpPr>
        <p:spPr>
          <a:xfrm rot="16200000">
            <a:off x="7024532" y="3947746"/>
            <a:ext cx="81643" cy="261257"/>
          </a:xfrm>
          <a:prstGeom prst="rect">
            <a:avLst/>
          </a:prstGeom>
          <a:solidFill>
            <a:srgbClr val="AAC3E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DFAF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Rectangle 36" descr="Timeline marker">
            <a:extLst>
              <a:ext uri="{FF2B5EF4-FFF2-40B4-BE49-F238E27FC236}">
                <a16:creationId xmlns:a16="http://schemas.microsoft.com/office/drawing/2014/main" id="{EAA19D8D-F9F7-4F20-BA1D-3E998F4AB43B}"/>
              </a:ext>
            </a:extLst>
          </p:cNvPr>
          <p:cNvSpPr/>
          <p:nvPr/>
        </p:nvSpPr>
        <p:spPr>
          <a:xfrm rot="16200000">
            <a:off x="9244147" y="3947746"/>
            <a:ext cx="81643" cy="261257"/>
          </a:xfrm>
          <a:prstGeom prst="rect">
            <a:avLst/>
          </a:prstGeom>
          <a:solidFill>
            <a:srgbClr val="BC7FB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DFAF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2ADA0CDB-18C1-455F-95C9-0A9082097686}"/>
              </a:ext>
            </a:extLst>
          </p:cNvPr>
          <p:cNvSpPr txBox="1">
            <a:spLocks/>
          </p:cNvSpPr>
          <p:nvPr/>
        </p:nvSpPr>
        <p:spPr>
          <a:xfrm>
            <a:off x="1664854" y="4636643"/>
            <a:ext cx="1993392" cy="795528"/>
          </a:xfrm>
          <a:prstGeom prst="rect">
            <a:avLst/>
          </a:prstGeom>
          <a:noFill/>
        </p:spPr>
        <p:txBody>
          <a:bodyPr vert="horz" lIns="0" tIns="45720" rIns="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Comissão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Europeia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propõe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uma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coligação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para a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reforma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avaliação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da investigação</a:t>
            </a:r>
          </a:p>
        </p:txBody>
      </p:sp>
      <p:sp>
        <p:nvSpPr>
          <p:cNvPr id="39" name="Text Placeholder 24">
            <a:extLst>
              <a:ext uri="{FF2B5EF4-FFF2-40B4-BE49-F238E27FC236}">
                <a16:creationId xmlns:a16="http://schemas.microsoft.com/office/drawing/2014/main" id="{45DDF8F3-2362-403C-AAB6-C074EC3C7BE6}"/>
              </a:ext>
            </a:extLst>
          </p:cNvPr>
          <p:cNvSpPr txBox="1">
            <a:spLocks/>
          </p:cNvSpPr>
          <p:nvPr/>
        </p:nvSpPr>
        <p:spPr>
          <a:xfrm>
            <a:off x="3880427" y="4636642"/>
            <a:ext cx="1993392" cy="1178227"/>
          </a:xfrm>
          <a:prstGeom prst="rect">
            <a:avLst/>
          </a:prstGeom>
          <a:noFill/>
        </p:spPr>
        <p:txBody>
          <a:bodyPr vert="horz" lIns="0" tIns="45720" rIns="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É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disponibilizado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kumimoji="0" lang="en-US" sz="1600" b="0" i="0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kumimoji="0" lang="en-US" sz="1600" b="0" u="sng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Agreement on Reforming Research Assessment</a:t>
            </a:r>
            <a:r>
              <a:rPr kumimoji="0" lang="en-US" sz="1600" b="0" i="0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</p:txBody>
      </p:sp>
      <p:sp>
        <p:nvSpPr>
          <p:cNvPr id="40" name="Text Placeholder 25">
            <a:extLst>
              <a:ext uri="{FF2B5EF4-FFF2-40B4-BE49-F238E27FC236}">
                <a16:creationId xmlns:a16="http://schemas.microsoft.com/office/drawing/2014/main" id="{838269BE-BEB1-4400-999D-A61553E4C140}"/>
              </a:ext>
            </a:extLst>
          </p:cNvPr>
          <p:cNvSpPr txBox="1">
            <a:spLocks/>
          </p:cNvSpPr>
          <p:nvPr/>
        </p:nvSpPr>
        <p:spPr>
          <a:xfrm>
            <a:off x="6096000" y="4636643"/>
            <a:ext cx="1993392" cy="795528"/>
          </a:xfrm>
          <a:prstGeom prst="rect">
            <a:avLst/>
          </a:prstGeom>
          <a:noFill/>
        </p:spPr>
        <p:txBody>
          <a:bodyPr vert="horz" lIns="0" tIns="45720" rIns="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Universidade Católica Portuguesa assina o acordo</a:t>
            </a:r>
          </a:p>
        </p:txBody>
      </p:sp>
      <p:sp>
        <p:nvSpPr>
          <p:cNvPr id="41" name="Text Placeholder 26">
            <a:extLst>
              <a:ext uri="{FF2B5EF4-FFF2-40B4-BE49-F238E27FC236}">
                <a16:creationId xmlns:a16="http://schemas.microsoft.com/office/drawing/2014/main" id="{351014FD-B8D0-4839-99C3-C84879A6DADA}"/>
              </a:ext>
            </a:extLst>
          </p:cNvPr>
          <p:cNvSpPr txBox="1">
            <a:spLocks/>
          </p:cNvSpPr>
          <p:nvPr/>
        </p:nvSpPr>
        <p:spPr>
          <a:xfrm>
            <a:off x="8311573" y="4636643"/>
            <a:ext cx="1993392" cy="795528"/>
          </a:xfrm>
          <a:prstGeom prst="rect">
            <a:avLst/>
          </a:prstGeom>
          <a:noFill/>
        </p:spPr>
        <p:txBody>
          <a:bodyPr vert="horz" lIns="0" tIns="45720" rIns="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Apresentação do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progresso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cumprimento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dos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compromissos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assumidos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B21D6BB-68EE-12F2-EA39-5836F35E2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2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1337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E1357E-35D7-47A0-BB27-54580F4F1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>
                <a:solidFill>
                  <a:srgbClr val="002060"/>
                </a:solidFill>
              </a:rPr>
              <a:t>Missão da UCP</a:t>
            </a:r>
            <a:endParaRPr lang="en-US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B961C34-0A2F-4C6A-BB39-6387DC0F7C4C}"/>
              </a:ext>
            </a:extLst>
          </p:cNvPr>
          <p:cNvSpPr txBox="1">
            <a:spLocks/>
          </p:cNvSpPr>
          <p:nvPr/>
        </p:nvSpPr>
        <p:spPr>
          <a:xfrm>
            <a:off x="1168306" y="2117246"/>
            <a:ext cx="9855388" cy="124576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pt-PT" sz="4000" i="1">
                <a:solidFill>
                  <a:srgbClr val="002060"/>
                </a:solidFill>
                <a:latin typeface="+mj-lt"/>
              </a:rPr>
              <a:t>“Ser reconhecida como universidade europeia líder em investigação de impacto e ensino de base transformacional e situar-se entre as melhores universidades católicas à escala global.”</a:t>
            </a:r>
            <a:endParaRPr lang="ru-RU" sz="4000" i="1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7905B0D-C7DD-ACC6-297D-B2CC4A8B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3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7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CC42D-40AC-4D29-803D-A425F36A5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>
                <a:solidFill>
                  <a:srgbClr val="002060"/>
                </a:solidFill>
              </a:rPr>
              <a:t>Pilares da UCP</a:t>
            </a:r>
            <a:endParaRPr lang="en-US" b="1">
              <a:solidFill>
                <a:srgbClr val="002060"/>
              </a:solidFill>
            </a:endParaRPr>
          </a:p>
        </p:txBody>
      </p:sp>
      <p:pic>
        <p:nvPicPr>
          <p:cNvPr id="12" name="Graphic 11" descr="Cheers with solid fill">
            <a:extLst>
              <a:ext uri="{FF2B5EF4-FFF2-40B4-BE49-F238E27FC236}">
                <a16:creationId xmlns:a16="http://schemas.microsoft.com/office/drawing/2014/main" id="{B6BF5EAA-5EE2-415B-BFA0-A1EA39E87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85717" y="1964599"/>
            <a:ext cx="2058920" cy="2058920"/>
          </a:xfrm>
          <a:prstGeom prst="rect">
            <a:avLst/>
          </a:prstGeom>
        </p:spPr>
      </p:pic>
      <p:pic>
        <p:nvPicPr>
          <p:cNvPr id="16" name="Graphic 15" descr="Scientific Thought with solid fill">
            <a:extLst>
              <a:ext uri="{FF2B5EF4-FFF2-40B4-BE49-F238E27FC236}">
                <a16:creationId xmlns:a16="http://schemas.microsoft.com/office/drawing/2014/main" id="{FEC3C5AE-8CC3-44A9-BEDE-C1C973037D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3234" y="1964597"/>
            <a:ext cx="2058919" cy="2058919"/>
          </a:xfrm>
          <a:prstGeom prst="rect">
            <a:avLst/>
          </a:prstGeom>
        </p:spPr>
      </p:pic>
      <p:pic>
        <p:nvPicPr>
          <p:cNvPr id="18" name="Graphic 17" descr="Teacher with solid fill">
            <a:extLst>
              <a:ext uri="{FF2B5EF4-FFF2-40B4-BE49-F238E27FC236}">
                <a16:creationId xmlns:a16="http://schemas.microsoft.com/office/drawing/2014/main" id="{56DDDBAC-9586-433A-B651-D9B9DAA725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1964599"/>
            <a:ext cx="2058920" cy="2058920"/>
          </a:xfrm>
          <a:prstGeom prst="rect">
            <a:avLst/>
          </a:prstGeom>
        </p:spPr>
      </p:pic>
      <p:sp>
        <p:nvSpPr>
          <p:cNvPr id="19" name="Text Placeholder 56">
            <a:extLst>
              <a:ext uri="{FF2B5EF4-FFF2-40B4-BE49-F238E27FC236}">
                <a16:creationId xmlns:a16="http://schemas.microsoft.com/office/drawing/2014/main" id="{73FD44E4-6B9F-4495-A2D9-EBD20FA11D7A}"/>
              </a:ext>
            </a:extLst>
          </p:cNvPr>
          <p:cNvSpPr txBox="1">
            <a:spLocks/>
          </p:cNvSpPr>
          <p:nvPr/>
        </p:nvSpPr>
        <p:spPr>
          <a:xfrm>
            <a:off x="903728" y="4201070"/>
            <a:ext cx="1993392" cy="138900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Ensino</a:t>
            </a:r>
          </a:p>
        </p:txBody>
      </p:sp>
      <p:sp>
        <p:nvSpPr>
          <p:cNvPr id="20" name="Text Placeholder 56">
            <a:extLst>
              <a:ext uri="{FF2B5EF4-FFF2-40B4-BE49-F238E27FC236}">
                <a16:creationId xmlns:a16="http://schemas.microsoft.com/office/drawing/2014/main" id="{178B3F54-9CB4-4E25-BCF8-D5FA2DF68333}"/>
              </a:ext>
            </a:extLst>
          </p:cNvPr>
          <p:cNvSpPr txBox="1">
            <a:spLocks/>
          </p:cNvSpPr>
          <p:nvPr/>
        </p:nvSpPr>
        <p:spPr>
          <a:xfrm>
            <a:off x="4159964" y="4201067"/>
            <a:ext cx="3110426" cy="138900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>
                <a:solidFill>
                  <a:srgbClr val="002060"/>
                </a:solidFill>
                <a:latin typeface="+mj-lt"/>
              </a:rPr>
              <a:t>Serviço e responsabilidade social universitária</a:t>
            </a:r>
            <a:endParaRPr lang="en-US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1" name="Text Placeholder 56">
            <a:extLst>
              <a:ext uri="{FF2B5EF4-FFF2-40B4-BE49-F238E27FC236}">
                <a16:creationId xmlns:a16="http://schemas.microsoft.com/office/drawing/2014/main" id="{865F42E0-917C-41FC-B03C-C25775544076}"/>
              </a:ext>
            </a:extLst>
          </p:cNvPr>
          <p:cNvSpPr txBox="1">
            <a:spLocks/>
          </p:cNvSpPr>
          <p:nvPr/>
        </p:nvSpPr>
        <p:spPr>
          <a:xfrm>
            <a:off x="8403680" y="4201066"/>
            <a:ext cx="2318026" cy="138900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Investigação e </a:t>
            </a:r>
            <a:r>
              <a:rPr kumimoji="0" lang="en-US" sz="1800" b="1" i="0" u="none" strike="noStrike" kern="1200" cap="all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inovaç</a:t>
            </a:r>
            <a:r>
              <a:rPr lang="en-US" err="1">
                <a:solidFill>
                  <a:srgbClr val="002060"/>
                </a:solidFill>
                <a:latin typeface="+mj-lt"/>
              </a:rPr>
              <a:t>ão</a:t>
            </a:r>
            <a:endParaRPr kumimoji="0" lang="en-US" sz="1800" b="1" i="0" u="none" strike="noStrike" kern="1200" cap="all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DE495E4-9731-A357-7D01-92ABC6459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4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410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68BF1F-555B-48AC-8628-470A4DE10565}"/>
              </a:ext>
            </a:extLst>
          </p:cNvPr>
          <p:cNvCxnSpPr>
            <a:cxnSpLocks/>
          </p:cNvCxnSpPr>
          <p:nvPr/>
        </p:nvCxnSpPr>
        <p:spPr>
          <a:xfrm>
            <a:off x="8842342" y="4516364"/>
            <a:ext cx="264074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" name="Group 32">
            <a:extLst>
              <a:ext uri="{FF2B5EF4-FFF2-40B4-BE49-F238E27FC236}">
                <a16:creationId xmlns:a16="http://schemas.microsoft.com/office/drawing/2014/main" id="{F99F7F0E-155D-455F-A20F-9CBA83540C51}"/>
              </a:ext>
            </a:extLst>
          </p:cNvPr>
          <p:cNvGrpSpPr/>
          <p:nvPr/>
        </p:nvGrpSpPr>
        <p:grpSpPr>
          <a:xfrm>
            <a:off x="345452" y="1935333"/>
            <a:ext cx="10330588" cy="4324297"/>
            <a:chOff x="-1074157" y="0"/>
            <a:chExt cx="9480217" cy="3608041"/>
          </a:xfrm>
        </p:grpSpPr>
        <p:cxnSp>
          <p:nvCxnSpPr>
            <p:cNvPr id="8" name="Elbow Connector 164">
              <a:extLst>
                <a:ext uri="{FF2B5EF4-FFF2-40B4-BE49-F238E27FC236}">
                  <a16:creationId xmlns:a16="http://schemas.microsoft.com/office/drawing/2014/main" id="{44289D53-B6E2-4734-869D-A85F381D596F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39974" y="1105541"/>
              <a:ext cx="693038" cy="1043054"/>
            </a:xfrm>
            <a:prstGeom prst="bentConnector3">
              <a:avLst>
                <a:gd name="adj1" fmla="val 30028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7CD49C1B-FCE4-4BAA-973B-9E1910564881}"/>
                </a:ext>
              </a:extLst>
            </p:cNvPr>
            <p:cNvSpPr txBox="1"/>
            <p:nvPr/>
          </p:nvSpPr>
          <p:spPr>
            <a:xfrm>
              <a:off x="3773942" y="1963861"/>
              <a:ext cx="2474682" cy="385197"/>
            </a:xfrm>
            <a:prstGeom prst="rect">
              <a:avLst/>
            </a:prstGeom>
            <a:solidFill>
              <a:srgbClr val="BC7FBB"/>
            </a:solidFill>
            <a:ln>
              <a:solidFill>
                <a:srgbClr val="BC7FB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24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Ciência-UCP</a:t>
              </a:r>
              <a:endParaRPr lang="pt-PT" sz="9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6" name="TextBox 3">
              <a:extLst>
                <a:ext uri="{FF2B5EF4-FFF2-40B4-BE49-F238E27FC236}">
                  <a16:creationId xmlns:a16="http://schemas.microsoft.com/office/drawing/2014/main" id="{8D4E038D-78CE-49DC-BEA4-43B5BDC85BCF}"/>
                </a:ext>
              </a:extLst>
            </p:cNvPr>
            <p:cNvSpPr txBox="1"/>
            <p:nvPr/>
          </p:nvSpPr>
          <p:spPr>
            <a:xfrm>
              <a:off x="6941662" y="843767"/>
              <a:ext cx="1449070" cy="5392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Serviços Académicos</a:t>
              </a:r>
              <a:endParaRPr lang="pt-PT" sz="12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60EFEE8D-7EC3-4FA1-98D3-00C8DDF3E501}"/>
                </a:ext>
              </a:extLst>
            </p:cNvPr>
            <p:cNvSpPr txBox="1"/>
            <p:nvPr/>
          </p:nvSpPr>
          <p:spPr>
            <a:xfrm>
              <a:off x="6941665" y="2936805"/>
              <a:ext cx="1449070" cy="539276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3059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Recursos Humanos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9" name="Elbow Connector 165">
              <a:extLst>
                <a:ext uri="{FF2B5EF4-FFF2-40B4-BE49-F238E27FC236}">
                  <a16:creationId xmlns:a16="http://schemas.microsoft.com/office/drawing/2014/main" id="{1E5C969D-2F9E-478D-9446-3D21909E3F0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239974" y="2156460"/>
              <a:ext cx="693042" cy="1049984"/>
            </a:xfrm>
            <a:prstGeom prst="bentConnector3">
              <a:avLst>
                <a:gd name="adj1" fmla="val 29841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3EF023EC-D291-43BD-BC63-8DD16E318F02}"/>
                </a:ext>
              </a:extLst>
            </p:cNvPr>
            <p:cNvSpPr txBox="1"/>
            <p:nvPr/>
          </p:nvSpPr>
          <p:spPr>
            <a:xfrm>
              <a:off x="3460482" y="861241"/>
              <a:ext cx="1449070" cy="539276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Portais Institucionais</a:t>
              </a:r>
              <a:endParaRPr lang="pt-PT" sz="12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B58626ED-B7D9-497E-9178-37A34CF4EE42}"/>
                </a:ext>
              </a:extLst>
            </p:cNvPr>
            <p:cNvSpPr txBox="1"/>
            <p:nvPr/>
          </p:nvSpPr>
          <p:spPr>
            <a:xfrm>
              <a:off x="5118119" y="861241"/>
              <a:ext cx="1449070" cy="539276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Portal</a:t>
              </a:r>
              <a:endParaRPr lang="pt-PT" sz="12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 algn="ctr"/>
              <a:r>
                <a:rPr lang="pt-PT" sz="18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CRIS</a:t>
              </a:r>
              <a:endParaRPr lang="pt-PT" sz="12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12" name="Elbow Connector 168">
              <a:extLst>
                <a:ext uri="{FF2B5EF4-FFF2-40B4-BE49-F238E27FC236}">
                  <a16:creationId xmlns:a16="http://schemas.microsoft.com/office/drawing/2014/main" id="{A161D523-3E1A-47C1-90ED-C2805627FAE6}"/>
                </a:ext>
              </a:extLst>
            </p:cNvPr>
            <p:cNvCxnSpPr>
              <a:cxnSpLocks/>
              <a:stCxn id="5" idx="0"/>
              <a:endCxn id="11" idx="2"/>
            </p:cNvCxnSpPr>
            <p:nvPr/>
          </p:nvCxnSpPr>
          <p:spPr>
            <a:xfrm rot="5400000" flipH="1" flipV="1">
              <a:off x="5145297" y="1266504"/>
              <a:ext cx="563344" cy="83137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lbow Connector 169">
              <a:extLst>
                <a:ext uri="{FF2B5EF4-FFF2-40B4-BE49-F238E27FC236}">
                  <a16:creationId xmlns:a16="http://schemas.microsoft.com/office/drawing/2014/main" id="{E66EA472-9FCA-4B28-A6A0-E8F6658379A8}"/>
                </a:ext>
              </a:extLst>
            </p:cNvPr>
            <p:cNvCxnSpPr>
              <a:cxnSpLocks/>
              <a:stCxn id="5" idx="0"/>
              <a:endCxn id="10" idx="2"/>
            </p:cNvCxnSpPr>
            <p:nvPr/>
          </p:nvCxnSpPr>
          <p:spPr>
            <a:xfrm rot="16200000" flipV="1">
              <a:off x="4316479" y="1269056"/>
              <a:ext cx="563344" cy="82626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70">
              <a:extLst>
                <a:ext uri="{FF2B5EF4-FFF2-40B4-BE49-F238E27FC236}">
                  <a16:creationId xmlns:a16="http://schemas.microsoft.com/office/drawing/2014/main" id="{4F9E5B8D-0C04-4991-AC01-A92F279DA555}"/>
                </a:ext>
              </a:extLst>
            </p:cNvPr>
            <p:cNvSpPr/>
            <p:nvPr/>
          </p:nvSpPr>
          <p:spPr>
            <a:xfrm rot="16200000">
              <a:off x="412763" y="390109"/>
              <a:ext cx="646332" cy="14543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PT"/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21E46C94-603D-48F0-81E8-8ED8C3839E02}"/>
                </a:ext>
              </a:extLst>
            </p:cNvPr>
            <p:cNvSpPr txBox="1"/>
            <p:nvPr/>
          </p:nvSpPr>
          <p:spPr>
            <a:xfrm>
              <a:off x="3463511" y="2940341"/>
              <a:ext cx="1449070" cy="539276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3059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Repositório Institucional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34B54BA6-E278-4717-BC6B-45A031A9159C}"/>
                </a:ext>
              </a:extLst>
            </p:cNvPr>
            <p:cNvSpPr txBox="1"/>
            <p:nvPr/>
          </p:nvSpPr>
          <p:spPr>
            <a:xfrm>
              <a:off x="5118119" y="2914686"/>
              <a:ext cx="1544608" cy="693355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6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Plano Desenvolvimento Estratégico (PDE)</a:t>
              </a:r>
              <a:endParaRPr lang="pt-PT" sz="11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17" name="Elbow Connector 173">
              <a:extLst>
                <a:ext uri="{FF2B5EF4-FFF2-40B4-BE49-F238E27FC236}">
                  <a16:creationId xmlns:a16="http://schemas.microsoft.com/office/drawing/2014/main" id="{AF3CD246-7212-483E-8274-41B39260C2A3}"/>
                </a:ext>
              </a:extLst>
            </p:cNvPr>
            <p:cNvCxnSpPr>
              <a:cxnSpLocks/>
              <a:stCxn id="5" idx="2"/>
              <a:endCxn id="15" idx="0"/>
            </p:cNvCxnSpPr>
            <p:nvPr/>
          </p:nvCxnSpPr>
          <p:spPr>
            <a:xfrm rot="5400000">
              <a:off x="4304024" y="2233081"/>
              <a:ext cx="591283" cy="823236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4">
              <a:extLst>
                <a:ext uri="{FF2B5EF4-FFF2-40B4-BE49-F238E27FC236}">
                  <a16:creationId xmlns:a16="http://schemas.microsoft.com/office/drawing/2014/main" id="{122DA5B1-94A9-45CC-91EC-10915B5F2736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187702" y="2204101"/>
              <a:ext cx="526301" cy="87914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53">
              <a:extLst>
                <a:ext uri="{FF2B5EF4-FFF2-40B4-BE49-F238E27FC236}">
                  <a16:creationId xmlns:a16="http://schemas.microsoft.com/office/drawing/2014/main" id="{B65D4CD9-F071-4532-BC99-CE09D4F0412F}"/>
                </a:ext>
              </a:extLst>
            </p:cNvPr>
            <p:cNvSpPr txBox="1"/>
            <p:nvPr/>
          </p:nvSpPr>
          <p:spPr>
            <a:xfrm>
              <a:off x="8739" y="953943"/>
              <a:ext cx="1445199" cy="30815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ORCID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20" name="TextBox 54">
              <a:extLst>
                <a:ext uri="{FF2B5EF4-FFF2-40B4-BE49-F238E27FC236}">
                  <a16:creationId xmlns:a16="http://schemas.microsoft.com/office/drawing/2014/main" id="{00609E96-5686-46BB-9547-FCFB4354BDF7}"/>
                </a:ext>
              </a:extLst>
            </p:cNvPr>
            <p:cNvSpPr txBox="1"/>
            <p:nvPr/>
          </p:nvSpPr>
          <p:spPr>
            <a:xfrm>
              <a:off x="9526" y="2924088"/>
              <a:ext cx="1454380" cy="4879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6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Web of Science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 algn="ctr"/>
              <a:r>
                <a:rPr lang="pt-PT" sz="16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Scopus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21" name="TextBox 55">
              <a:extLst>
                <a:ext uri="{FF2B5EF4-FFF2-40B4-BE49-F238E27FC236}">
                  <a16:creationId xmlns:a16="http://schemas.microsoft.com/office/drawing/2014/main" id="{B0BADC1E-C356-425C-AD1E-B268CC53B8D2}"/>
                </a:ext>
              </a:extLst>
            </p:cNvPr>
            <p:cNvSpPr txBox="1"/>
            <p:nvPr/>
          </p:nvSpPr>
          <p:spPr>
            <a:xfrm>
              <a:off x="1664788" y="794133"/>
              <a:ext cx="1454380" cy="53927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CIÊNCIAVITAE</a:t>
              </a:r>
            </a:p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PTCRIS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22" name="TextBox 56">
              <a:extLst>
                <a:ext uri="{FF2B5EF4-FFF2-40B4-BE49-F238E27FC236}">
                  <a16:creationId xmlns:a16="http://schemas.microsoft.com/office/drawing/2014/main" id="{2836199D-2E60-48E7-B39D-60AB24314725}"/>
                </a:ext>
              </a:extLst>
            </p:cNvPr>
            <p:cNvSpPr txBox="1"/>
            <p:nvPr/>
          </p:nvSpPr>
          <p:spPr>
            <a:xfrm>
              <a:off x="1667475" y="2929186"/>
              <a:ext cx="1454380" cy="53927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RCAAP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OpenAIRE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sp>
          <p:nvSpPr>
            <p:cNvPr id="23" name="Rectangle 179">
              <a:extLst>
                <a:ext uri="{FF2B5EF4-FFF2-40B4-BE49-F238E27FC236}">
                  <a16:creationId xmlns:a16="http://schemas.microsoft.com/office/drawing/2014/main" id="{C7DE5BD8-7069-4332-AD3B-79A221436B37}"/>
                </a:ext>
              </a:extLst>
            </p:cNvPr>
            <p:cNvSpPr/>
            <p:nvPr/>
          </p:nvSpPr>
          <p:spPr>
            <a:xfrm>
              <a:off x="-1074157" y="14617"/>
              <a:ext cx="4193324" cy="3803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800" kern="1200">
                  <a:solidFill>
                    <a:srgbClr val="FFFFFF"/>
                  </a:solidFill>
                  <a:effectLst/>
                  <a:ea typeface="DengXian" panose="02010600030101010101" pitchFamily="2" charset="-122"/>
                  <a:cs typeface="Arial" panose="020B0604020202020204" pitchFamily="34" charset="0"/>
                </a:rPr>
                <a:t>Nível externo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26" name="Elbow Connector 182">
              <a:extLst>
                <a:ext uri="{FF2B5EF4-FFF2-40B4-BE49-F238E27FC236}">
                  <a16:creationId xmlns:a16="http://schemas.microsoft.com/office/drawing/2014/main" id="{E5F1BFC9-6ABD-427F-86CE-4ECC641E91B8}"/>
                </a:ext>
              </a:extLst>
            </p:cNvPr>
            <p:cNvCxnSpPr>
              <a:cxnSpLocks/>
              <a:stCxn id="14" idx="1"/>
              <a:endCxn id="5" idx="1"/>
            </p:cNvCxnSpPr>
            <p:nvPr/>
          </p:nvCxnSpPr>
          <p:spPr>
            <a:xfrm rot="16200000" flipH="1">
              <a:off x="1896939" y="279456"/>
              <a:ext cx="715994" cy="3038012"/>
            </a:xfrm>
            <a:prstGeom prst="bentConnector2">
              <a:avLst/>
            </a:prstGeom>
            <a:ln w="190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183">
              <a:extLst>
                <a:ext uri="{FF2B5EF4-FFF2-40B4-BE49-F238E27FC236}">
                  <a16:creationId xmlns:a16="http://schemas.microsoft.com/office/drawing/2014/main" id="{571CE73E-4A98-449A-AEC1-F19A8B55014F}"/>
                </a:ext>
              </a:extLst>
            </p:cNvPr>
            <p:cNvSpPr/>
            <p:nvPr/>
          </p:nvSpPr>
          <p:spPr>
            <a:xfrm>
              <a:off x="3474392" y="0"/>
              <a:ext cx="4916456" cy="380390"/>
            </a:xfrm>
            <a:prstGeom prst="rect">
              <a:avLst/>
            </a:prstGeom>
            <a:noFill/>
            <a:ln>
              <a:solidFill>
                <a:srgbClr val="0030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800" kern="1200">
                  <a:solidFill>
                    <a:srgbClr val="003059"/>
                  </a:solidFill>
                  <a:effectLst/>
                  <a:ea typeface="DengXian" panose="02010600030101010101" pitchFamily="2" charset="-122"/>
                  <a:cs typeface="Arial" panose="020B0604020202020204" pitchFamily="34" charset="0"/>
                </a:rPr>
                <a:t>Nível interno</a:t>
              </a:r>
              <a:endParaRPr lang="pt-PT" sz="1200"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28" name="Elbow Connector 184">
              <a:extLst>
                <a:ext uri="{FF2B5EF4-FFF2-40B4-BE49-F238E27FC236}">
                  <a16:creationId xmlns:a16="http://schemas.microsoft.com/office/drawing/2014/main" id="{1CBAAB04-E476-4B21-9A4A-D9F80E58EAA1}"/>
                </a:ext>
              </a:extLst>
            </p:cNvPr>
            <p:cNvCxnSpPr>
              <a:cxnSpLocks/>
              <a:stCxn id="15" idx="2"/>
              <a:endCxn id="22" idx="2"/>
            </p:cNvCxnSpPr>
            <p:nvPr/>
          </p:nvCxnSpPr>
          <p:spPr>
            <a:xfrm rot="5400000" flipH="1">
              <a:off x="3285779" y="2577349"/>
              <a:ext cx="11155" cy="1793382"/>
            </a:xfrm>
            <a:prstGeom prst="bentConnector3">
              <a:avLst>
                <a:gd name="adj1" fmla="val -1709798"/>
              </a:avLst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id="{65315203-B0E8-4C4E-9B76-02D98D8E043A}"/>
                </a:ext>
              </a:extLst>
            </p:cNvPr>
            <p:cNvSpPr txBox="1"/>
            <p:nvPr/>
          </p:nvSpPr>
          <p:spPr>
            <a:xfrm>
              <a:off x="6956990" y="1883883"/>
              <a:ext cx="1449070" cy="539276"/>
            </a:xfrm>
            <a:prstGeom prst="rect">
              <a:avLst/>
            </a:prstGeom>
            <a:noFill/>
            <a:ln w="19050">
              <a:solidFill>
                <a:srgbClr val="00305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pt-PT" sz="1800" kern="120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DengXian" panose="02010600030101010101" pitchFamily="2" charset="-122"/>
                  <a:cs typeface="Arial" panose="020B0604020202020204" pitchFamily="34" charset="0"/>
                </a:rPr>
                <a:t>Gestão Financeira</a:t>
              </a:r>
              <a:endParaRPr lang="pt-PT" sz="12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endParaRPr>
            </a:p>
          </p:txBody>
        </p:sp>
        <p:cxnSp>
          <p:nvCxnSpPr>
            <p:cNvPr id="31" name="Straight Connector 187">
              <a:extLst>
                <a:ext uri="{FF2B5EF4-FFF2-40B4-BE49-F238E27FC236}">
                  <a16:creationId xmlns:a16="http://schemas.microsoft.com/office/drawing/2014/main" id="{348AB36E-EC85-4787-B709-0AABFB850406}"/>
                </a:ext>
              </a:extLst>
            </p:cNvPr>
            <p:cNvCxnSpPr/>
            <p:nvPr/>
          </p:nvCxnSpPr>
          <p:spPr>
            <a:xfrm>
              <a:off x="306148" y="3177601"/>
              <a:ext cx="822325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Straight Connector 188">
              <a:extLst>
                <a:ext uri="{FF2B5EF4-FFF2-40B4-BE49-F238E27FC236}">
                  <a16:creationId xmlns:a16="http://schemas.microsoft.com/office/drawing/2014/main" id="{CA50FE77-AABC-4B3D-A33D-889ED0D593DF}"/>
                </a:ext>
              </a:extLst>
            </p:cNvPr>
            <p:cNvCxnSpPr/>
            <p:nvPr/>
          </p:nvCxnSpPr>
          <p:spPr>
            <a:xfrm>
              <a:off x="1980815" y="3205667"/>
              <a:ext cx="822325" cy="0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1" name="Title 3">
            <a:extLst>
              <a:ext uri="{FF2B5EF4-FFF2-40B4-BE49-F238E27FC236}">
                <a16:creationId xmlns:a16="http://schemas.microsoft.com/office/drawing/2014/main" id="{39F48F1D-4339-4D52-8EB4-34368204C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>
            <a:normAutofit fontScale="90000"/>
          </a:bodyPr>
          <a:lstStyle/>
          <a:p>
            <a:r>
              <a:rPr lang="pt-PT" b="1">
                <a:solidFill>
                  <a:srgbClr val="002060"/>
                </a:solidFill>
              </a:rPr>
              <a:t>Fluxos de informação internos e externos</a:t>
            </a:r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DEBCC49-E0ED-4E82-B091-23461547E1A8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2318760" y="4516364"/>
            <a:ext cx="0" cy="9235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ED27DF2-BAEF-42A0-9E60-80AA91F64E79}"/>
              </a:ext>
            </a:extLst>
          </p:cNvPr>
          <p:cNvCxnSpPr>
            <a:cxnSpLocks/>
          </p:cNvCxnSpPr>
          <p:nvPr/>
        </p:nvCxnSpPr>
        <p:spPr>
          <a:xfrm>
            <a:off x="4107908" y="4516364"/>
            <a:ext cx="0" cy="8654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83F6564-3BD0-4C12-8086-B8F44542AF7E}"/>
              </a:ext>
            </a:extLst>
          </p:cNvPr>
          <p:cNvCxnSpPr>
            <a:cxnSpLocks/>
          </p:cNvCxnSpPr>
          <p:nvPr/>
        </p:nvCxnSpPr>
        <p:spPr>
          <a:xfrm flipH="1" flipV="1">
            <a:off x="4113071" y="3533446"/>
            <a:ext cx="2926" cy="9829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D588F5AC-F85C-665D-0811-77630A654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5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563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5EB554-9E25-434E-975A-F8CCC300A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347099"/>
              </p:ext>
            </p:extLst>
          </p:nvPr>
        </p:nvGraphicFramePr>
        <p:xfrm>
          <a:off x="838200" y="2067003"/>
          <a:ext cx="10739029" cy="3587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3926">
                  <a:extLst>
                    <a:ext uri="{9D8B030D-6E8A-4147-A177-3AD203B41FA5}">
                      <a16:colId xmlns:a16="http://schemas.microsoft.com/office/drawing/2014/main" val="2500031667"/>
                    </a:ext>
                  </a:extLst>
                </a:gridCol>
                <a:gridCol w="5625103">
                  <a:extLst>
                    <a:ext uri="{9D8B030D-6E8A-4147-A177-3AD203B41FA5}">
                      <a16:colId xmlns:a16="http://schemas.microsoft.com/office/drawing/2014/main" val="2401860042"/>
                    </a:ext>
                  </a:extLst>
                </a:gridCol>
              </a:tblGrid>
              <a:tr h="182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latin typeface="Calibri"/>
                        </a:rPr>
                        <a:t>AGREEMENT ON REFORMING RESEARCH ASSESSMENT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latin typeface="Calibri"/>
                        </a:rPr>
                        <a:t>UNIVERSIDADE CATÓLICA PORTUGUESA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8612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Diversidade de contribuições e carreiras em investigação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39 dos 50 indicadores do PDE analisam atividades diversas como o impacto social, relação com empresas, colaborações externas, inovação (patentes, protocolos ou spin-offs)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76039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Avaliação da investigação baseada em indicadores qualitativos e apoiada em indicadores quantitativos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 produção científica analisada no PDE foi alvo de revisão por pares, de acordo com os critérios internacionais aplicados pelas editoras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4311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Não utilizar métricas centradas nas revistas e publicações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No PDE as métricas analisadas são: os quartis do SJR e os dois da Web of Science (SCIE e SSCIE); o número de citações Scopus e o impacto normalizado (FWCI)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5950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Evitar o uso de rankings de instituições científicas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Não são utilizadas métricas extraídas ou aplicadas em rankings académicos internacionais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4857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Alocar recursos para implementar os compromissos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Implementação do Ciência-UCP, subscrição de bases-de-dados de referência, desenvolvimento de dashboards em PowerBI, criação do PDE e contratação de colaboradores com funções de gestão de ciência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4009831"/>
                  </a:ext>
                </a:extLst>
              </a:tr>
            </a:tbl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9A95FF9D-2AF9-4493-A02D-D242FDFBE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908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1D9ED20-94E5-4E2D-B793-F24E4B0D7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50338" cy="946150"/>
          </a:xfrm>
        </p:spPr>
        <p:txBody>
          <a:bodyPr>
            <a:noAutofit/>
          </a:bodyPr>
          <a:lstStyle/>
          <a:p>
            <a:r>
              <a:rPr lang="pt-PT" sz="3600">
                <a:solidFill>
                  <a:srgbClr val="002060"/>
                </a:solidFill>
                <a:latin typeface="Century Gothic"/>
                <a:cs typeface="Calibri"/>
              </a:rPr>
              <a:t>Reforma da Avaliação da Investigação na UCP</a:t>
            </a:r>
            <a:endParaRPr lang="en-US" sz="3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AE4D9-33FD-2FBA-B1B7-0949660B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6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453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>
            <a:extLst>
              <a:ext uri="{FF2B5EF4-FFF2-40B4-BE49-F238E27FC236}">
                <a16:creationId xmlns:a16="http://schemas.microsoft.com/office/drawing/2014/main" id="{9A95FF9D-2AF9-4493-A02D-D242FDFBE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908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51D9ED20-94E5-4E2D-B793-F24E4B0D7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50338" cy="946150"/>
          </a:xfrm>
        </p:spPr>
        <p:txBody>
          <a:bodyPr>
            <a:normAutofit fontScale="90000"/>
          </a:bodyPr>
          <a:lstStyle/>
          <a:p>
            <a:r>
              <a:rPr lang="pt-PT">
                <a:solidFill>
                  <a:srgbClr val="002060"/>
                </a:solidFill>
              </a:rPr>
              <a:t>Reforma da Avaliação da Investigação na </a:t>
            </a:r>
            <a:r>
              <a:rPr lang="pt-PT" b="1">
                <a:solidFill>
                  <a:srgbClr val="002060"/>
                </a:solidFill>
              </a:rPr>
              <a:t>UCP</a:t>
            </a:r>
            <a:endParaRPr lang="pt-PT" b="0">
              <a:solidFill>
                <a:srgbClr val="002060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B7508D-666F-4314-8A5D-4FB866E68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112210"/>
              </p:ext>
            </p:extLst>
          </p:nvPr>
        </p:nvGraphicFramePr>
        <p:xfrm>
          <a:off x="838200" y="2041036"/>
          <a:ext cx="10515600" cy="4376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7529">
                  <a:extLst>
                    <a:ext uri="{9D8B030D-6E8A-4147-A177-3AD203B41FA5}">
                      <a16:colId xmlns:a16="http://schemas.microsoft.com/office/drawing/2014/main" val="1934634951"/>
                    </a:ext>
                  </a:extLst>
                </a:gridCol>
                <a:gridCol w="5508071">
                  <a:extLst>
                    <a:ext uri="{9D8B030D-6E8A-4147-A177-3AD203B41FA5}">
                      <a16:colId xmlns:a16="http://schemas.microsoft.com/office/drawing/2014/main" val="40938579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latin typeface="Calibri"/>
                        </a:rPr>
                        <a:t>AGREEMENT ON REFORMING RESEARCH ASSESSMENT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latin typeface="Calibri"/>
                        </a:rPr>
                        <a:t>UNIVERSIDADE CATÓLICA PORTUGUESA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1607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Rever e desenvolver critérios, ferramentas e processos de avaliação de investigação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Os indicadores que constam no PDE são revistos e analisados semestralmente (junho e dezembro)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6375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Conscientizar sobre a reforma da avaliação da investigação e fornecer orientações e formações sobre os critérios e processos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Cada indicador analisado tem uma descrição associada que indica o que é recolhido, e qual a fonte da informação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8313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Partilha de experiências e práticas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 partilha de experiências com outras instituições, numa primeira fase, irá decorrer em eventos de especialidade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90818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latin typeface="Calibri"/>
                        </a:rPr>
                        <a:t>Comunicação dos progressos alcançados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O PDE teve início em 2021 sendo considerado um processo recente na UCP. Contudo será assegurada a comunicação com a comunidade a propósito do cumprimento dos princípios assinados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8801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Avaliar práticas, critérios e ferramentas com base em evidências e no estado da arte em investigação, e disponibilizar os dados em acesso aberto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PT" sz="1500">
                          <a:effectLst/>
                          <a:latin typeface="Calibri"/>
                        </a:rPr>
                        <a:t>A informação relevante no Ciência-UCP é agregada pelo projeto OpenAIRE (através do protocolo OAI-PMH) e o desenvolvimento do conector com o CIÊNCIAVITAE permite que a informação recolhida seja analisada pelas agências de financiamento, nomeadamente Comissão Europeia (OpenAIRE) e Fundação para a Ciência e a Tecnologia (CIÊNCIAVITAE)</a:t>
                      </a:r>
                      <a:endParaRPr lang="en-US" sz="15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5856907"/>
                  </a:ext>
                </a:extLst>
              </a:tr>
            </a:tbl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C457CFE-6758-40E8-02BD-71F2E14A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7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2310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F8AC8294-AAE6-4094-8074-72F7FBC76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59807"/>
            <a:ext cx="5785308" cy="945498"/>
          </a:xfrm>
        </p:spPr>
        <p:txBody>
          <a:bodyPr>
            <a:normAutofit/>
          </a:bodyPr>
          <a:lstStyle/>
          <a:p>
            <a:r>
              <a:rPr lang="pt-PT" sz="4400" b="1">
                <a:solidFill>
                  <a:srgbClr val="002060"/>
                </a:solidFill>
              </a:rPr>
              <a:t>MUITO OBRIGADA</a:t>
            </a:r>
            <a:endParaRPr lang="en-US" sz="4400" b="1">
              <a:solidFill>
                <a:srgbClr val="00206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E0139E-F052-4C2F-9641-D4EC28D2A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" y="5975350"/>
            <a:ext cx="10572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8E7374B-017B-4FBE-AAE0-C30EA0F1F5F9}"/>
              </a:ext>
            </a:extLst>
          </p:cNvPr>
          <p:cNvGrpSpPr/>
          <p:nvPr/>
        </p:nvGrpSpPr>
        <p:grpSpPr>
          <a:xfrm>
            <a:off x="3571579" y="2677498"/>
            <a:ext cx="6103856" cy="3785652"/>
            <a:chOff x="4033886" y="2750279"/>
            <a:chExt cx="6103856" cy="37856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74F38D-D603-41EF-AFB2-1B1DD4B54096}"/>
                </a:ext>
              </a:extLst>
            </p:cNvPr>
            <p:cNvSpPr txBox="1"/>
            <p:nvPr/>
          </p:nvSpPr>
          <p:spPr>
            <a:xfrm>
              <a:off x="4033886" y="2750279"/>
              <a:ext cx="6103856" cy="3785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rtl="0" fontAlgn="base"/>
              <a:r>
                <a:rPr lang="en-US" sz="2400" b="1" i="0" u="none" strike="noStrike" dirty="0" err="1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Cláudia</a:t>
              </a:r>
              <a:r>
                <a:rPr lang="en-US" sz="2400" b="1" i="0" u="none" strike="noStrike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sz="2400" b="1" i="0" u="none" strike="noStrike" dirty="0" err="1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Catanho</a:t>
              </a:r>
              <a:r>
                <a:rPr lang="en-US" sz="2400" b="0" i="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​</a:t>
              </a:r>
              <a:endParaRPr lang="en-US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BR" sz="1400" b="0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Universidade Católica Portuguesa,​ Biblioteca Universitária João Paulo II</a:t>
              </a:r>
              <a:r>
                <a:rPr lang="pt-BR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pt-BR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1400" b="1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     </a:t>
              </a:r>
              <a:r>
                <a:rPr lang="pt-PT" sz="1400" b="0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0000-0001-7915-7390​</a:t>
              </a:r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1400" b="0" i="0" u="sng" dirty="0" err="1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ccatanho@ucp.pt</a:t>
              </a:r>
              <a:endParaRPr lang="pt-PT" sz="1400" b="0" i="0" u="sng" dirty="0">
                <a:solidFill>
                  <a:srgbClr val="002060"/>
                </a:solidFill>
                <a:effectLst/>
                <a:latin typeface="Calibri Light" panose="020F0302020204030204" pitchFamily="34" charset="0"/>
              </a:endParaRPr>
            </a:p>
            <a:p>
              <a:pPr algn="l" rtl="0" fontAlgn="base"/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2400" b="1" i="0" u="none" strike="noStrike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João Dias</a:t>
              </a:r>
              <a:r>
                <a:rPr lang="pt-PT" sz="2400" b="0" i="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</a:rPr>
                <a:t>​</a:t>
              </a:r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BR" sz="1400" b="0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Universidade Católica Portuguesa,​ Biblioteca Universitária João Paulo II</a:t>
              </a:r>
              <a:r>
                <a:rPr lang="pt-PT" sz="1400" b="1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 </a:t>
              </a:r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1400" b="0" i="0" u="none" strike="noStrike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     0000-0002-0751-873X</a:t>
              </a:r>
              <a:r>
                <a:rPr lang="en-US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en-US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1400" b="0" i="0" u="sng" dirty="0" err="1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joao.dias@ucp.pt</a:t>
              </a:r>
              <a:endParaRPr lang="pt-PT" sz="1400" b="0" i="0" u="sng" dirty="0">
                <a:solidFill>
                  <a:srgbClr val="002060"/>
                </a:solidFill>
                <a:effectLst/>
                <a:latin typeface="Calibri Light" panose="020F0302020204030204" pitchFamily="34" charset="0"/>
              </a:endParaRPr>
            </a:p>
            <a:p>
              <a:pPr algn="l" rtl="0" fontAlgn="base"/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r>
                <a:rPr lang="pt-PT" sz="2400" b="1" i="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Bruno Marçal​</a:t>
              </a:r>
              <a:endParaRPr lang="pt-PT" sz="1400" b="0" i="0" dirty="0">
                <a:solidFill>
                  <a:srgbClr val="002060"/>
                </a:solidFill>
                <a:effectLst/>
                <a:latin typeface="Calibri Light" panose="020F0302020204030204" pitchFamily="34" charset="0"/>
              </a:endParaRPr>
            </a:p>
            <a:p>
              <a:pPr algn="l" rtl="0" fontAlgn="base"/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Universidade Católica Portuguesa,​ Biblioteca Universitária João Paulo II ​</a:t>
              </a:r>
            </a:p>
            <a:p>
              <a:pPr algn="l" rtl="0" fontAlgn="base"/>
              <a:r>
                <a:rPr lang="pt-PT" sz="1400" b="0" i="0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     0000-0003-1089-0177​​</a:t>
              </a:r>
            </a:p>
            <a:p>
              <a:pPr fontAlgn="base"/>
              <a:r>
                <a:rPr lang="pt-PT" sz="1400" b="0" i="0" u="sng" dirty="0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​</a:t>
              </a:r>
              <a:r>
                <a:rPr lang="pt-PT" sz="1400" i="0" u="sng" dirty="0" err="1">
                  <a:solidFill>
                    <a:srgbClr val="002060"/>
                  </a:solidFill>
                  <a:effectLst/>
                  <a:latin typeface="Calibri Light" panose="020F0302020204030204" pitchFamily="34" charset="0"/>
                </a:rPr>
                <a:t>bruno.marcal@ucp.pt</a:t>
              </a:r>
              <a:endParaRPr lang="pt-PT" sz="1400" i="0" u="sng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  <a:p>
              <a:pPr algn="l" rtl="0" fontAlgn="base"/>
              <a:endParaRPr lang="pt-PT" sz="14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endParaRPr>
            </a:p>
          </p:txBody>
        </p: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6C5F55DD-147C-47EC-B1F9-FD98A62A4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201" y="3429000"/>
              <a:ext cx="142875" cy="142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25BC93F-9102-48BC-A0B6-48D6EFF53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200" y="4622981"/>
              <a:ext cx="142875" cy="142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55A38BE5-C4FA-4192-BEB6-D45513800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199" y="5848493"/>
              <a:ext cx="142875" cy="142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5DC0083-5B65-4A7B-0A25-FC13637C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6657" y="6356350"/>
            <a:ext cx="2964402" cy="365125"/>
          </a:xfrm>
        </p:spPr>
        <p:txBody>
          <a:bodyPr/>
          <a:lstStyle/>
          <a:p>
            <a:r>
              <a:rPr lang="en-US" err="1">
                <a:solidFill>
                  <a:srgbClr val="002060"/>
                </a:solidFill>
              </a:rPr>
              <a:t>Universidade</a:t>
            </a:r>
            <a:r>
              <a:rPr lang="en-US">
                <a:solidFill>
                  <a:srgbClr val="002060"/>
                </a:solidFill>
              </a:rPr>
              <a:t> Católica Portuguesa 2023</a:t>
            </a:r>
            <a:r>
              <a:rPr lang="pt-PT">
                <a:solidFill>
                  <a:srgbClr val="002060"/>
                </a:solidFill>
              </a:rPr>
              <a:t> | </a:t>
            </a:r>
            <a:fld id="{D495E168-DA5E-4888-8D8A-92B118324C14}" type="slidenum">
              <a:rPr lang="ru-RU" dirty="0" smtClean="0">
                <a:solidFill>
                  <a:srgbClr val="002060"/>
                </a:solidFill>
              </a:rPr>
              <a:t>8</a:t>
            </a:fld>
            <a:endParaRPr lang="ru-RU">
              <a:solidFill>
                <a:srgbClr val="00206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9820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Fun_MO - v6" id="{A0D08BF4-A6B2-4810-A990-861B25D0A27E}" vid="{9CA1A813-01EE-4EED-9E0D-BBBA258A4E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024DF7-0783-4549-86B7-A48B29FBA9C2}">
  <ds:schemaRefs>
    <ds:schemaRef ds:uri="http://purl.org/dc/elements/1.1/"/>
    <ds:schemaRef ds:uri="fb0879af-3eba-417a-a55a-ffe6dcd6ca77"/>
    <ds:schemaRef ds:uri="http://purl.org/dc/dcmitype/"/>
    <ds:schemaRef ds:uri="http://schemas.microsoft.com/office/2006/documentManagement/types"/>
    <ds:schemaRef ds:uri="6dc4bcd6-49db-4c07-9060-8acfc67cef9f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A6393BED-762D-4FA3-96CF-866F426A043C}">
  <ds:schemaRefs>
    <ds:schemaRef ds:uri="6dc4bcd6-49db-4c07-9060-8acfc67cef9f"/>
    <ds:schemaRef ds:uri="fb0879af-3eba-417a-a55a-ffe6dcd6ca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Fun vacation presentation</Template>
  <TotalTime>7</TotalTime>
  <Words>671</Words>
  <Application>Microsoft Office PowerPoint</Application>
  <PresentationFormat>Widescreen</PresentationFormat>
  <Paragraphs>87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 criar futuro no presente</vt:lpstr>
      <vt:lpstr>Research assessment: cronologia</vt:lpstr>
      <vt:lpstr>Missão da UCP</vt:lpstr>
      <vt:lpstr>Pilares da UCP</vt:lpstr>
      <vt:lpstr>Fluxos de informação internos e externos</vt:lpstr>
      <vt:lpstr>Reforma da Avaliação da Investigação na UCP</vt:lpstr>
      <vt:lpstr>Reforma da Avaliação da Investigação na UCP</vt:lpstr>
      <vt:lpstr>MUITO OBRIGADA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Bruno Guimarães Marçal</dc:creator>
  <cp:lastModifiedBy>Cláudia Catanho</cp:lastModifiedBy>
  <cp:revision>2</cp:revision>
  <dcterms:created xsi:type="dcterms:W3CDTF">2023-03-22T09:29:13Z</dcterms:created>
  <dcterms:modified xsi:type="dcterms:W3CDTF">2024-04-02T08:59:00Z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