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4"/>
  </p:sldMasterIdLst>
  <p:notesMasterIdLst>
    <p:notesMasterId r:id="rId15"/>
  </p:notesMasterIdLst>
  <p:sldIdLst>
    <p:sldId id="256" r:id="rId5"/>
    <p:sldId id="26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57" r:id="rId14"/>
  </p:sldIdLst>
  <p:sldSz cx="12192000" cy="6858000"/>
  <p:notesSz cx="6858000" cy="9144000"/>
  <p:embeddedFontLst>
    <p:embeddedFont>
      <p:font typeface="Helvetica" panose="020B0604020202020204" pitchFamily="34" charset="0"/>
      <p:regular r:id="rId16"/>
      <p:bold r:id="rId17"/>
      <p:italic r:id="rId18"/>
      <p:boldItalic r:id="rId19"/>
    </p:embeddedFont>
    <p:embeddedFont>
      <p:font typeface="Open Sans" panose="020B0606030504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9" roundtripDataSignature="AMtx7mgTGmGWLEyRp8KnICC3Gy+pC93M8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ula Moura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7DA6"/>
    <a:srgbClr val="9712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7EF3F3-2F09-4026-86C6-EE953F107BFB}" v="4" dt="2026-04-28T07:54:36.3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93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89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9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9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90" Type="http://schemas.openxmlformats.org/officeDocument/2006/relationships/commentAuthors" Target="commentAuthors.xml"/><Relationship Id="rId95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t-P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6394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Texto 1">
            <a:extLst>
              <a:ext uri="{FF2B5EF4-FFF2-40B4-BE49-F238E27FC236}">
                <a16:creationId xmlns:a16="http://schemas.microsoft.com/office/drawing/2014/main" id="{46678B66-63AC-4C66-8964-865938A2B03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092226" y="1964836"/>
            <a:ext cx="5985099" cy="15594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latin typeface="+mj-lt"/>
              </a:defRPr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7" name="Marcador de Posição do Texto 1">
            <a:extLst>
              <a:ext uri="{FF2B5EF4-FFF2-40B4-BE49-F238E27FC236}">
                <a16:creationId xmlns:a16="http://schemas.microsoft.com/office/drawing/2014/main" id="{1AFB5338-B7E1-41C4-8028-B5A83C0E580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092225" y="3709742"/>
            <a:ext cx="5985099" cy="48005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415939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4861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68761"/>
            <a:ext cx="11591991" cy="42278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2AB1BA9-917F-4DE8-A0C6-F89558980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183092"/>
            <a:ext cx="6800850" cy="762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5" name="Marcador de Posição do Número do Diapositivo 7">
            <a:extLst>
              <a:ext uri="{FF2B5EF4-FFF2-40B4-BE49-F238E27FC236}">
                <a16:creationId xmlns:a16="http://schemas.microsoft.com/office/drawing/2014/main" id="{138F5FA1-815F-4FAA-8F7A-9D29B7026039}"/>
              </a:ext>
            </a:extLst>
          </p:cNvPr>
          <p:cNvSpPr txBox="1">
            <a:spLocks/>
          </p:cNvSpPr>
          <p:nvPr userDrawn="1"/>
        </p:nvSpPr>
        <p:spPr>
          <a:xfrm>
            <a:off x="10512491" y="5698580"/>
            <a:ext cx="1422400" cy="243417"/>
          </a:xfrm>
          <a:prstGeom prst="rect">
            <a:avLst/>
          </a:prstGeom>
        </p:spPr>
        <p:txBody>
          <a:bodyPr vert="horz" lIns="60960" tIns="30480" rIns="60960" bIns="3048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00" b="1" smtClean="0"/>
              <a:pPr/>
              <a:t>‹#›</a:t>
            </a:fld>
            <a:endParaRPr lang="en-US" sz="800" b="1"/>
          </a:p>
        </p:txBody>
      </p:sp>
    </p:spTree>
    <p:extLst>
      <p:ext uri="{BB962C8B-B14F-4D97-AF65-F5344CB8AC3E}">
        <p14:creationId xmlns:p14="http://schemas.microsoft.com/office/powerpoint/2010/main" val="3358653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c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Texto 1">
            <a:extLst>
              <a:ext uri="{FF2B5EF4-FFF2-40B4-BE49-F238E27FC236}">
                <a16:creationId xmlns:a16="http://schemas.microsoft.com/office/drawing/2014/main" id="{E584B628-714F-4BAB-8B42-5519600858C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082702" y="2029593"/>
            <a:ext cx="5966048" cy="20185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latin typeface="+mj-lt"/>
              </a:defRPr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" name="Marcador de Posição do Número do Diapositivo 7">
            <a:extLst>
              <a:ext uri="{FF2B5EF4-FFF2-40B4-BE49-F238E27FC236}">
                <a16:creationId xmlns:a16="http://schemas.microsoft.com/office/drawing/2014/main" id="{ABDF6591-485D-9180-F622-0F68231CAB6C}"/>
              </a:ext>
            </a:extLst>
          </p:cNvPr>
          <p:cNvSpPr txBox="1">
            <a:spLocks/>
          </p:cNvSpPr>
          <p:nvPr userDrawn="1"/>
        </p:nvSpPr>
        <p:spPr>
          <a:xfrm>
            <a:off x="10512491" y="5698580"/>
            <a:ext cx="1422400" cy="243417"/>
          </a:xfrm>
          <a:prstGeom prst="rect">
            <a:avLst/>
          </a:prstGeom>
        </p:spPr>
        <p:txBody>
          <a:bodyPr vert="horz" lIns="60960" tIns="30480" rIns="60960" bIns="3048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00" b="1" smtClean="0"/>
              <a:pPr/>
              <a:t>‹#›</a:t>
            </a:fld>
            <a:endParaRPr lang="en-US" sz="800" b="1"/>
          </a:p>
        </p:txBody>
      </p:sp>
    </p:spTree>
    <p:extLst>
      <p:ext uri="{BB962C8B-B14F-4D97-AF65-F5344CB8AC3E}">
        <p14:creationId xmlns:p14="http://schemas.microsoft.com/office/powerpoint/2010/main" val="1255429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6200775" cy="762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43025"/>
            <a:ext cx="5695189" cy="3933825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11" y="1343025"/>
            <a:ext cx="5695189" cy="3933825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Marcador de Posição do Número do Diapositivo 7">
            <a:extLst>
              <a:ext uri="{FF2B5EF4-FFF2-40B4-BE49-F238E27FC236}">
                <a16:creationId xmlns:a16="http://schemas.microsoft.com/office/drawing/2014/main" id="{B675E784-6B75-A4B6-C447-F56AC45B8072}"/>
              </a:ext>
            </a:extLst>
          </p:cNvPr>
          <p:cNvSpPr txBox="1">
            <a:spLocks/>
          </p:cNvSpPr>
          <p:nvPr userDrawn="1"/>
        </p:nvSpPr>
        <p:spPr>
          <a:xfrm>
            <a:off x="10512491" y="5698580"/>
            <a:ext cx="1422400" cy="243417"/>
          </a:xfrm>
          <a:prstGeom prst="rect">
            <a:avLst/>
          </a:prstGeom>
        </p:spPr>
        <p:txBody>
          <a:bodyPr vert="horz" lIns="60960" tIns="30480" rIns="60960" bIns="3048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00" b="1" smtClean="0"/>
              <a:pPr/>
              <a:t>‹#›</a:t>
            </a:fld>
            <a:endParaRPr lang="en-US" sz="800" b="1"/>
          </a:p>
        </p:txBody>
      </p:sp>
    </p:spTree>
    <p:extLst>
      <p:ext uri="{BB962C8B-B14F-4D97-AF65-F5344CB8AC3E}">
        <p14:creationId xmlns:p14="http://schemas.microsoft.com/office/powerpoint/2010/main" val="399047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7">
            <a:extLst>
              <a:ext uri="{FF2B5EF4-FFF2-40B4-BE49-F238E27FC236}">
                <a16:creationId xmlns:a16="http://schemas.microsoft.com/office/drawing/2014/main" id="{5A5E09AF-4658-5772-F59A-E8C308FE9D54}"/>
              </a:ext>
            </a:extLst>
          </p:cNvPr>
          <p:cNvSpPr txBox="1">
            <a:spLocks/>
          </p:cNvSpPr>
          <p:nvPr userDrawn="1"/>
        </p:nvSpPr>
        <p:spPr>
          <a:xfrm>
            <a:off x="10512491" y="5698580"/>
            <a:ext cx="1422400" cy="243417"/>
          </a:xfrm>
          <a:prstGeom prst="rect">
            <a:avLst/>
          </a:prstGeom>
        </p:spPr>
        <p:txBody>
          <a:bodyPr vert="horz" lIns="60960" tIns="30480" rIns="60960" bIns="3048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00" b="1" smtClean="0"/>
              <a:pPr/>
              <a:t>‹#›</a:t>
            </a:fld>
            <a:endParaRPr lang="en-US" sz="800" b="1"/>
          </a:p>
        </p:txBody>
      </p:sp>
    </p:spTree>
    <p:extLst>
      <p:ext uri="{BB962C8B-B14F-4D97-AF65-F5344CB8AC3E}">
        <p14:creationId xmlns:p14="http://schemas.microsoft.com/office/powerpoint/2010/main" val="537758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636" y="1172749"/>
            <a:ext cx="6576731" cy="4199351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172749"/>
            <a:ext cx="4831093" cy="41993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4C8938D-2EE8-48BB-88E4-E16883C08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83092"/>
            <a:ext cx="6467475" cy="762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2" name="Marcador de Posição do Número do Diapositivo 7">
            <a:extLst>
              <a:ext uri="{FF2B5EF4-FFF2-40B4-BE49-F238E27FC236}">
                <a16:creationId xmlns:a16="http://schemas.microsoft.com/office/drawing/2014/main" id="{64E1DD8E-86D2-B3E5-FBA8-12401E056414}"/>
              </a:ext>
            </a:extLst>
          </p:cNvPr>
          <p:cNvSpPr txBox="1">
            <a:spLocks/>
          </p:cNvSpPr>
          <p:nvPr userDrawn="1"/>
        </p:nvSpPr>
        <p:spPr>
          <a:xfrm>
            <a:off x="10512491" y="5698580"/>
            <a:ext cx="1422400" cy="243417"/>
          </a:xfrm>
          <a:prstGeom prst="rect">
            <a:avLst/>
          </a:prstGeom>
        </p:spPr>
        <p:txBody>
          <a:bodyPr vert="horz" lIns="60960" tIns="30480" rIns="60960" bIns="3048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00" b="1" smtClean="0"/>
              <a:pPr/>
              <a:t>‹#›</a:t>
            </a:fld>
            <a:endParaRPr lang="en-US" sz="800" b="1"/>
          </a:p>
        </p:txBody>
      </p:sp>
    </p:spTree>
    <p:extLst>
      <p:ext uri="{BB962C8B-B14F-4D97-AF65-F5344CB8AC3E}">
        <p14:creationId xmlns:p14="http://schemas.microsoft.com/office/powerpoint/2010/main" val="1501699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309" y="2516899"/>
            <a:ext cx="2592288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9403" y="490132"/>
            <a:ext cx="7129197" cy="47962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pt-PT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0309" y="3025212"/>
            <a:ext cx="2592288" cy="4892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o Número do Diapositivo 7">
            <a:extLst>
              <a:ext uri="{FF2B5EF4-FFF2-40B4-BE49-F238E27FC236}">
                <a16:creationId xmlns:a16="http://schemas.microsoft.com/office/drawing/2014/main" id="{F7F14B13-9609-88CC-556A-22BEA6AABA42}"/>
              </a:ext>
            </a:extLst>
          </p:cNvPr>
          <p:cNvSpPr txBox="1">
            <a:spLocks/>
          </p:cNvSpPr>
          <p:nvPr userDrawn="1"/>
        </p:nvSpPr>
        <p:spPr>
          <a:xfrm>
            <a:off x="10512491" y="5698580"/>
            <a:ext cx="1422400" cy="243417"/>
          </a:xfrm>
          <a:prstGeom prst="rect">
            <a:avLst/>
          </a:prstGeom>
        </p:spPr>
        <p:txBody>
          <a:bodyPr vert="horz" lIns="60960" tIns="30480" rIns="60960" bIns="3048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00" b="1" smtClean="0"/>
              <a:pPr/>
              <a:t>‹#›</a:t>
            </a:fld>
            <a:endParaRPr lang="en-US" sz="800" b="1"/>
          </a:p>
        </p:txBody>
      </p:sp>
    </p:spTree>
    <p:extLst>
      <p:ext uri="{BB962C8B-B14F-4D97-AF65-F5344CB8AC3E}">
        <p14:creationId xmlns:p14="http://schemas.microsoft.com/office/powerpoint/2010/main" val="243811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_diagr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803039" y="5469039"/>
            <a:ext cx="1111169" cy="16667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7793" y="-291928"/>
            <a:ext cx="1111169" cy="166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9870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7524"/>
          </a:xfrm>
          <a:prstGeom prst="rect">
            <a:avLst/>
          </a:prstGeom>
        </p:spPr>
      </p:pic>
      <p:sp>
        <p:nvSpPr>
          <p:cNvPr id="8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701801" y="594122"/>
            <a:ext cx="8813800" cy="5626734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8625" b="1" i="0" spc="-225" baseline="0">
                <a:solidFill>
                  <a:schemeClr val="accent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67" indent="0">
              <a:buNone/>
              <a:defRPr/>
            </a:lvl2pPr>
            <a:lvl5pPr marL="1333467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2. LOREM IPSUM CHAPTER </a:t>
            </a:r>
          </a:p>
        </p:txBody>
      </p:sp>
    </p:spTree>
    <p:extLst>
      <p:ext uri="{BB962C8B-B14F-4D97-AF65-F5344CB8AC3E}">
        <p14:creationId xmlns:p14="http://schemas.microsoft.com/office/powerpoint/2010/main" val="212058200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715" r:id="rId8"/>
    <p:sldLayoutId id="2147483716" r:id="rId9"/>
    <p:sldLayoutId id="2147483717" r:id="rId10"/>
  </p:sldLayoutIdLst>
  <p:hf sldNum="0" hd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rgbClr val="0B5394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revistas.ucp.p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E4D783B-144C-4788-8C07-A8DC80BA652A}"/>
              </a:ext>
            </a:extLst>
          </p:cNvPr>
          <p:cNvSpPr txBox="1"/>
          <p:nvPr/>
        </p:nvSpPr>
        <p:spPr>
          <a:xfrm>
            <a:off x="3048000" y="1905000"/>
            <a:ext cx="6096000" cy="16466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O </a:t>
            </a:r>
            <a:r>
              <a:rPr lang="en-US" sz="2800" err="1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caminho</a:t>
            </a:r>
            <a:r>
              <a:rPr lang="en-US" sz="28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 para as boas </a:t>
            </a:r>
            <a:r>
              <a:rPr lang="en-US" sz="2800" err="1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práticas</a:t>
            </a:r>
            <a:r>
              <a:rPr lang="en-US" sz="28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 da Ciência Aberta: plugins-</a:t>
            </a:r>
            <a:r>
              <a:rPr lang="en-US" sz="2800" err="1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chave</a:t>
            </a:r>
            <a:r>
              <a:rPr lang="en-US" sz="28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 do Open Journal Systems (OJS)</a:t>
            </a:r>
          </a:p>
          <a:p>
            <a:pPr algn="ctr"/>
            <a:endParaRPr lang="pt-PT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8259C37-D5B4-34AC-D8BE-2A7C5AEDAC7B}"/>
              </a:ext>
            </a:extLst>
          </p:cNvPr>
          <p:cNvSpPr txBox="1"/>
          <p:nvPr/>
        </p:nvSpPr>
        <p:spPr>
          <a:xfrm>
            <a:off x="2983992" y="3364992"/>
            <a:ext cx="6096000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sz="1400" err="1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Halyne</a:t>
            </a:r>
            <a:r>
              <a:rPr lang="pt-PT" sz="14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 </a:t>
            </a:r>
            <a:r>
              <a:rPr lang="pt-PT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Pacheco</a:t>
            </a:r>
            <a:r>
              <a:rPr lang="pt-PT" sz="14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, João </a:t>
            </a:r>
            <a:r>
              <a:rPr lang="pt-PT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Dias</a:t>
            </a:r>
            <a:r>
              <a:rPr lang="pt-PT" sz="14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, </a:t>
            </a:r>
            <a:r>
              <a:rPr lang="pt-PT" sz="1400" err="1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Lady</a:t>
            </a:r>
            <a:r>
              <a:rPr lang="pt-PT" sz="14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 de </a:t>
            </a:r>
            <a:r>
              <a:rPr lang="pt-PT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Freitas</a:t>
            </a:r>
            <a:r>
              <a:rPr lang="pt-PT" sz="14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,</a:t>
            </a:r>
          </a:p>
          <a:p>
            <a:pPr algn="ctr"/>
            <a:r>
              <a:rPr lang="pt-PT" sz="1400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Patrícia </a:t>
            </a:r>
            <a:r>
              <a:rPr lang="pt-PT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Carvalho, Bruno Marçal</a:t>
            </a:r>
            <a:endParaRPr lang="pt-PT">
              <a:solidFill>
                <a:schemeClr val="accent1">
                  <a:lumMod val="75000"/>
                </a:schemeClr>
              </a:solidFill>
              <a:latin typeface="Proxima Nova Bold"/>
              <a:ea typeface="Calibri Light"/>
              <a:cs typeface="Calibri Light"/>
            </a:endParaRPr>
          </a:p>
          <a:p>
            <a:pPr algn="ctr"/>
            <a:endParaRPr lang="pt-PT">
              <a:solidFill>
                <a:schemeClr val="accent1">
                  <a:lumMod val="75000"/>
                </a:schemeClr>
              </a:solidFill>
              <a:latin typeface="Proxima Nova Bold"/>
            </a:endParaRPr>
          </a:p>
          <a:p>
            <a:pPr algn="ctr"/>
            <a:r>
              <a:rPr lang="pt-PT">
                <a:solidFill>
                  <a:schemeClr val="accent1">
                    <a:lumMod val="75000"/>
                  </a:schemeClr>
                </a:solidFill>
                <a:latin typeface="Proxima Nova Bold"/>
              </a:rPr>
              <a:t>Universidade Católica Portuguesa (UCP)</a:t>
            </a:r>
          </a:p>
          <a:p>
            <a:endParaRPr lang="pt-PT">
              <a:latin typeface="Calibri Light"/>
            </a:endParaRPr>
          </a:p>
          <a:p>
            <a:pPr algn="ctr"/>
            <a:endParaRPr lang="pt-PT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2BE2CB-D697-8FD4-D51B-AC755A4A5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2216" y="5198767"/>
            <a:ext cx="917448" cy="3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507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9E39215-7E66-4D48-C7B5-3B38D31B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28812"/>
            <a:ext cx="7790688" cy="762000"/>
          </a:xfrm>
        </p:spPr>
        <p:txBody>
          <a:bodyPr lIns="91440" tIns="45720" rIns="91440" bIns="45720" anchor="t"/>
          <a:lstStyle/>
          <a:p>
            <a:r>
              <a:rPr lang="pt-PT" sz="2900"/>
              <a:t>Estes plugins contribuem para…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EF438C-A519-F624-6692-36627D84E3FF}"/>
              </a:ext>
            </a:extLst>
          </p:cNvPr>
          <p:cNvGrpSpPr/>
          <p:nvPr/>
        </p:nvGrpSpPr>
        <p:grpSpPr>
          <a:xfrm>
            <a:off x="1838963" y="2289944"/>
            <a:ext cx="9042402" cy="1840411"/>
            <a:chOff x="1670049" y="1693364"/>
            <a:chExt cx="9042402" cy="184041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F9AFB38-2D1E-2B64-D7D3-EAA25B596943}"/>
                </a:ext>
              </a:extLst>
            </p:cNvPr>
            <p:cNvSpPr txBox="1"/>
            <p:nvPr/>
          </p:nvSpPr>
          <p:spPr>
            <a:xfrm>
              <a:off x="1755221" y="2785878"/>
              <a:ext cx="2083158" cy="747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13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Boas práticas editoriais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37A6A1-5EA0-D90D-2CFB-E08DAF771A31}"/>
                </a:ext>
              </a:extLst>
            </p:cNvPr>
            <p:cNvSpPr txBox="1"/>
            <p:nvPr/>
          </p:nvSpPr>
          <p:spPr>
            <a:xfrm>
              <a:off x="4533949" y="2785877"/>
              <a:ext cx="2892291" cy="747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13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Conformidade com a Ciência Aberta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F62E086-8639-AB77-0FD5-C8989F9BD166}"/>
                </a:ext>
              </a:extLst>
            </p:cNvPr>
            <p:cNvSpPr txBox="1"/>
            <p:nvPr/>
          </p:nvSpPr>
          <p:spPr>
            <a:xfrm>
              <a:off x="7820160" y="2785877"/>
              <a:ext cx="2892291" cy="747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13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Visibilidade e interoperabilidade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897C99B-FFE1-BDA8-5A6D-FCD1AD0EB274}"/>
                </a:ext>
              </a:extLst>
            </p:cNvPr>
            <p:cNvCxnSpPr>
              <a:cxnSpLocks/>
            </p:cNvCxnSpPr>
            <p:nvPr/>
          </p:nvCxnSpPr>
          <p:spPr>
            <a:xfrm>
              <a:off x="1670049" y="2785877"/>
              <a:ext cx="904240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B71808A-CBCA-276C-6250-32728D87D44C}"/>
                </a:ext>
              </a:extLst>
            </p:cNvPr>
            <p:cNvCxnSpPr>
              <a:cxnSpLocks/>
            </p:cNvCxnSpPr>
            <p:nvPr/>
          </p:nvCxnSpPr>
          <p:spPr>
            <a:xfrm>
              <a:off x="7426240" y="3254654"/>
              <a:ext cx="527000" cy="0"/>
            </a:xfrm>
            <a:prstGeom prst="straightConnector1">
              <a:avLst/>
            </a:prstGeom>
            <a:ln w="571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Graphic 14" descr="Checklist with solid fill">
              <a:extLst>
                <a:ext uri="{FF2B5EF4-FFF2-40B4-BE49-F238E27FC236}">
                  <a16:creationId xmlns:a16="http://schemas.microsoft.com/office/drawing/2014/main" id="{D770E784-A6D8-7D40-C27B-F488AC2CA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06710" y="1694326"/>
              <a:ext cx="980180" cy="999753"/>
            </a:xfrm>
            <a:prstGeom prst="rect">
              <a:avLst/>
            </a:prstGeom>
          </p:spPr>
        </p:pic>
        <p:pic>
          <p:nvPicPr>
            <p:cNvPr id="21" name="Graphic 20" descr="Network outline">
              <a:extLst>
                <a:ext uri="{FF2B5EF4-FFF2-40B4-BE49-F238E27FC236}">
                  <a16:creationId xmlns:a16="http://schemas.microsoft.com/office/drawing/2014/main" id="{6321920C-5D7B-4FAF-89B8-769F0119C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33981" y="1693364"/>
              <a:ext cx="1064647" cy="1085908"/>
            </a:xfrm>
            <a:prstGeom prst="rect">
              <a:avLst/>
            </a:prstGeom>
          </p:spPr>
        </p:pic>
        <p:pic>
          <p:nvPicPr>
            <p:cNvPr id="1026" name="Picture 2" descr="Open lock - Free security icons">
              <a:extLst>
                <a:ext uri="{FF2B5EF4-FFF2-40B4-BE49-F238E27FC236}">
                  <a16:creationId xmlns:a16="http://schemas.microsoft.com/office/drawing/2014/main" id="{C07B68D7-650F-4491-685E-9BA9DDB12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5678" y="1796505"/>
              <a:ext cx="833974" cy="850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5318470-D141-BBE5-0623-7BD0D429F1BF}"/>
                </a:ext>
              </a:extLst>
            </p:cNvPr>
            <p:cNvCxnSpPr>
              <a:cxnSpLocks/>
            </p:cNvCxnSpPr>
            <p:nvPr/>
          </p:nvCxnSpPr>
          <p:spPr>
            <a:xfrm>
              <a:off x="3909974" y="3254654"/>
              <a:ext cx="527000" cy="0"/>
            </a:xfrm>
            <a:prstGeom prst="straightConnector1">
              <a:avLst/>
            </a:prstGeom>
            <a:ln w="571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2529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4A6D1-3A38-5602-092B-9F1A1E6C8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7BA4E8D-EE29-535F-A6A9-84ED5F02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" y="219668"/>
            <a:ext cx="7790688" cy="762000"/>
          </a:xfrm>
        </p:spPr>
        <p:txBody>
          <a:bodyPr lIns="91440" tIns="45720" rIns="91440" bIns="45720" anchor="t"/>
          <a:lstStyle/>
          <a:p>
            <a:r>
              <a:rPr lang="pt-PT" sz="2800"/>
              <a:t>Portal das Revistas Científicas da UCP</a:t>
            </a:r>
            <a:endParaRPr lang="pt-PT" sz="29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B3AFDB-B943-CD84-3075-865EB96D58D6}"/>
              </a:ext>
            </a:extLst>
          </p:cNvPr>
          <p:cNvSpPr txBox="1"/>
          <p:nvPr/>
        </p:nvSpPr>
        <p:spPr>
          <a:xfrm>
            <a:off x="164592" y="1483072"/>
            <a:ext cx="10584688" cy="3631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pt-PT" sz="2400">
                <a:solidFill>
                  <a:schemeClr val="accent1">
                    <a:lumMod val="75000"/>
                  </a:schemeClr>
                </a:solidFill>
                <a:latin typeface="+mn-lt"/>
              </a:rPr>
              <a:t>26 revistas disponíveis em Acesso Aberto:</a:t>
            </a:r>
          </a:p>
          <a:p>
            <a:pPr marL="1260475" lvl="8" indent="-342900">
              <a:lnSpc>
                <a:spcPct val="20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9 revistas ativas;</a:t>
            </a:r>
          </a:p>
          <a:p>
            <a:pPr marL="1260475" lvl="8" indent="-342900">
              <a:lnSpc>
                <a:spcPct val="20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9 revistas indexadas no DOAJ (</a:t>
            </a:r>
            <a:r>
              <a:rPr lang="en-US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Directory of Open Access Journals</a:t>
            </a: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);</a:t>
            </a:r>
          </a:p>
          <a:p>
            <a:pPr marL="1260475" lvl="8" indent="-342900">
              <a:lnSpc>
                <a:spcPct val="20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7 revistas integram o Diamond </a:t>
            </a:r>
            <a:r>
              <a:rPr lang="pt-PT" sz="213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Discovery</a:t>
            </a: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pt-PT" sz="213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Hub</a:t>
            </a: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;</a:t>
            </a:r>
          </a:p>
          <a:p>
            <a:pPr marL="1260475" lvl="8" indent="-342900">
              <a:lnSpc>
                <a:spcPct val="20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15 mil documentos (1954-2026);</a:t>
            </a:r>
          </a:p>
          <a:p>
            <a:pPr marL="1260475" lvl="8" indent="-342900">
              <a:lnSpc>
                <a:spcPct val="20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3 milhões de downloads (2020-2025).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3BF2B8-5A64-E740-6137-0233C64B726F}"/>
              </a:ext>
            </a:extLst>
          </p:cNvPr>
          <p:cNvSpPr txBox="1"/>
          <p:nvPr/>
        </p:nvSpPr>
        <p:spPr>
          <a:xfrm>
            <a:off x="8829040" y="4922221"/>
            <a:ext cx="3271520" cy="420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https://revistas.ucp.pt/</a:t>
            </a:r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94AF39F-2683-30B0-76B3-2F96C9FF1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470" y="4970744"/>
            <a:ext cx="659130" cy="40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845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00108-378B-05EF-D607-EC494EC5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err="1"/>
              <a:t>Publication</a:t>
            </a:r>
            <a:r>
              <a:rPr lang="pt-PT"/>
              <a:t> </a:t>
            </a:r>
            <a:r>
              <a:rPr lang="pt-PT" err="1"/>
              <a:t>Facts</a:t>
            </a:r>
            <a:r>
              <a:rPr lang="pt-PT"/>
              <a:t> </a:t>
            </a:r>
            <a:r>
              <a:rPr lang="pt-PT" err="1"/>
              <a:t>Label</a:t>
            </a:r>
            <a:endParaRPr lang="pt-P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718E86-540C-9C67-C127-FCA0E61DD90F}"/>
              </a:ext>
            </a:extLst>
          </p:cNvPr>
          <p:cNvSpPr txBox="1"/>
          <p:nvPr/>
        </p:nvSpPr>
        <p:spPr>
          <a:xfrm>
            <a:off x="16764" y="2149991"/>
            <a:ext cx="4838700" cy="2059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Promove a transparência dos dados editoriais (revisão, prazos, indexação, entre outros);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Apresenta valores comparativos com outras revistas.</a:t>
            </a:r>
          </a:p>
        </p:txBody>
      </p:sp>
      <p:pic>
        <p:nvPicPr>
          <p:cNvPr id="5" name="Picture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B976BC7E-4B10-2191-4B7C-497147044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512" y="1364840"/>
            <a:ext cx="6954394" cy="366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738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044F25F9-783A-3F85-68DA-BA483E144EE7}"/>
              </a:ext>
            </a:extLst>
          </p:cNvPr>
          <p:cNvSpPr txBox="1">
            <a:spLocks/>
          </p:cNvSpPr>
          <p:nvPr/>
        </p:nvSpPr>
        <p:spPr>
          <a:xfrm>
            <a:off x="0" y="183304"/>
            <a:ext cx="6626352" cy="762000"/>
          </a:xfrm>
          <a:prstGeom prst="rect">
            <a:avLst/>
          </a:prstGeom>
        </p:spPr>
        <p:txBody>
          <a:bodyPr/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pt-PT">
                <a:solidFill>
                  <a:schemeClr val="accent1">
                    <a:lumMod val="75000"/>
                  </a:schemeClr>
                </a:solidFill>
              </a:rPr>
              <a:t>Research </a:t>
            </a:r>
            <a:r>
              <a:rPr lang="pt-PT" err="1">
                <a:solidFill>
                  <a:schemeClr val="accent1">
                    <a:lumMod val="75000"/>
                  </a:schemeClr>
                </a:solidFill>
              </a:rPr>
              <a:t>Organization</a:t>
            </a:r>
            <a:r>
              <a:rPr lang="pt-PT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pt-PT" err="1">
                <a:solidFill>
                  <a:schemeClr val="accent1">
                    <a:lumMod val="75000"/>
                  </a:schemeClr>
                </a:solidFill>
              </a:rPr>
              <a:t>Registry</a:t>
            </a:r>
            <a:r>
              <a:rPr lang="pt-PT">
                <a:solidFill>
                  <a:schemeClr val="accent1">
                    <a:lumMod val="75000"/>
                  </a:schemeClr>
                </a:solidFill>
              </a:rPr>
              <a:t> (ROR)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293BDD-05DE-FB94-92A0-B8E448E570A5}"/>
              </a:ext>
            </a:extLst>
          </p:cNvPr>
          <p:cNvSpPr txBox="1"/>
          <p:nvPr/>
        </p:nvSpPr>
        <p:spPr>
          <a:xfrm>
            <a:off x="0" y="1336762"/>
            <a:ext cx="4838693" cy="3697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</a:rPr>
              <a:t>Permite selecionar afiliações através do ROR, </a:t>
            </a: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substituindo a introdução manual;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Facilita a exportação dos </a:t>
            </a:r>
            <a:r>
              <a:rPr lang="pt-PT" sz="213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metadados</a:t>
            </a: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 para a </a:t>
            </a:r>
            <a:r>
              <a:rPr lang="pt-PT" sz="213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CrossRef</a:t>
            </a: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 ou </a:t>
            </a:r>
            <a:r>
              <a:rPr lang="pt-PT" sz="213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DataCite</a:t>
            </a: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;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Melhora a visibilidade e rastreabilidade das instituições de investigação a nível global.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7F167A1-C660-2EC1-6087-B32D5217A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235" y="1368129"/>
            <a:ext cx="6948714" cy="3622741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A3D57F2-271E-5D5C-F57C-8E9F479EC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561" y="1336762"/>
            <a:ext cx="6948713" cy="362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84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7E03C38-7DA5-2703-2F0B-E3DCF060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410749"/>
            <a:ext cx="6467475" cy="762000"/>
          </a:xfrm>
        </p:spPr>
        <p:txBody>
          <a:bodyPr/>
          <a:lstStyle/>
          <a:p>
            <a:r>
              <a:rPr lang="pt-BR"/>
              <a:t>ORCID Profile</a:t>
            </a:r>
            <a:endParaRPr lang="pt-P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652B2A-7C3E-0914-3847-B7267E7D640F}"/>
              </a:ext>
            </a:extLst>
          </p:cNvPr>
          <p:cNvSpPr txBox="1"/>
          <p:nvPr/>
        </p:nvSpPr>
        <p:spPr>
          <a:xfrm>
            <a:off x="0" y="1992326"/>
            <a:ext cx="4865557" cy="2386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Identifica de forma inequívoca o autor;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Reivindicação obrigatória;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Enriquece automaticamente os </a:t>
            </a:r>
            <a:r>
              <a:rPr lang="pt-PT" sz="213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metadados</a:t>
            </a: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 no ORCID.</a:t>
            </a:r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8D36F13-A14E-0F0B-FF1E-1341BDDCC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557" y="1316257"/>
            <a:ext cx="6983242" cy="366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53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69619238-21D2-9C2D-ABA4-19C187018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" y="183092"/>
            <a:ext cx="6467475" cy="762000"/>
          </a:xfrm>
        </p:spPr>
        <p:txBody>
          <a:bodyPr/>
          <a:lstStyle/>
          <a:p>
            <a:r>
              <a:rPr lang="pt-BR" sz="2930" b="0">
                <a:solidFill>
                  <a:schemeClr val="accent1">
                    <a:lumMod val="75000"/>
                  </a:schemeClr>
                </a:solidFill>
              </a:rPr>
              <a:t>Funding Data</a:t>
            </a:r>
            <a:endParaRPr lang="pt-PT" sz="2930" b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BACAB5-1608-A07A-F3B9-AC69814ADFB8}"/>
              </a:ext>
            </a:extLst>
          </p:cNvPr>
          <p:cNvSpPr txBox="1"/>
          <p:nvPr/>
        </p:nvSpPr>
        <p:spPr>
          <a:xfrm>
            <a:off x="-6435" y="1839239"/>
            <a:ext cx="4855458" cy="2692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 kern="10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Identifica de forma inequívoca o financiador, através da </a:t>
            </a:r>
            <a:r>
              <a:rPr lang="pt-PT" sz="2130" kern="100" err="1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CrossRef</a:t>
            </a:r>
            <a:r>
              <a:rPr lang="pt-PT" sz="2130" kern="10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, e do projeto</a:t>
            </a:r>
            <a:r>
              <a:rPr lang="pt-PT" sz="2130" kern="100">
                <a:solidFill>
                  <a:schemeClr val="accent1">
                    <a:lumMod val="7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  <a:endParaRPr lang="pt-PT" sz="2130" kern="100">
              <a:solidFill>
                <a:schemeClr val="accent1">
                  <a:lumMod val="75000"/>
                </a:schemeClr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pt-PT" sz="2130" kern="100">
              <a:solidFill>
                <a:schemeClr val="accent1">
                  <a:lumMod val="75000"/>
                </a:schemeClr>
              </a:solidFill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 kern="10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Possibilita exportação destes </a:t>
            </a:r>
            <a:r>
              <a:rPr lang="pt-PT" sz="2130" kern="100" err="1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metadados</a:t>
            </a:r>
            <a:r>
              <a:rPr lang="pt-PT" sz="2130" kern="10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para agências de atribuição de </a:t>
            </a:r>
            <a:r>
              <a:rPr lang="pt-PT" sz="2130" kern="100" err="1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DOIs</a:t>
            </a:r>
            <a:r>
              <a:rPr lang="pt-PT" sz="2130" kern="10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E0CC19B-35C3-A6D0-3196-D2DFF9524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464" y="1341455"/>
            <a:ext cx="7006176" cy="366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48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87E01-0D7B-7E4A-4AAB-28568AC5B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C930544B-8B8E-B713-8789-1893F220A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" y="265176"/>
            <a:ext cx="8650224" cy="563447"/>
          </a:xfrm>
        </p:spPr>
        <p:txBody>
          <a:bodyPr/>
          <a:lstStyle/>
          <a:p>
            <a:r>
              <a:rPr lang="en-US" sz="2930" b="0">
                <a:solidFill>
                  <a:schemeClr val="accent1">
                    <a:lumMod val="75000"/>
                  </a:schemeClr>
                </a:solidFill>
              </a:rPr>
              <a:t>DOAJ </a:t>
            </a:r>
            <a:r>
              <a:rPr lang="pt-PT" sz="2930" b="0" err="1">
                <a:solidFill>
                  <a:schemeClr val="accent1">
                    <a:lumMod val="75000"/>
                  </a:schemeClr>
                </a:solidFill>
              </a:rPr>
              <a:t>Export</a:t>
            </a:r>
            <a:r>
              <a:rPr lang="pt-PT" sz="2930" b="0">
                <a:solidFill>
                  <a:schemeClr val="accent1">
                    <a:lumMod val="75000"/>
                  </a:schemeClr>
                </a:solidFill>
              </a:rPr>
              <a:t> Plugin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7B3A51F-8618-718C-42B1-02895FBCA824}"/>
              </a:ext>
            </a:extLst>
          </p:cNvPr>
          <p:cNvSpPr txBox="1"/>
          <p:nvPr/>
        </p:nvSpPr>
        <p:spPr>
          <a:xfrm>
            <a:off x="-1" y="1839246"/>
            <a:ext cx="4855461" cy="271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Aumenta a visibilidade das publicações;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Confere atualização automática no DOAJ;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Possibilita a exportação do ORCID</a:t>
            </a:r>
            <a:b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e do DOI.</a:t>
            </a:r>
          </a:p>
        </p:txBody>
      </p:sp>
      <p:pic>
        <p:nvPicPr>
          <p:cNvPr id="8" name="Picture 7" descr="A black background with white dots&#10;&#10;AI-generated content may be incorrect.">
            <a:extLst>
              <a:ext uri="{FF2B5EF4-FFF2-40B4-BE49-F238E27FC236}">
                <a16:creationId xmlns:a16="http://schemas.microsoft.com/office/drawing/2014/main" id="{0072F451-C139-CC7F-55DA-82E1DC4CF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460" y="1323124"/>
            <a:ext cx="6971158" cy="372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53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880E5-768D-AE88-9731-8A2FF83EF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EA4EB4C1-D028-1B48-4688-9507862FB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" y="183092"/>
            <a:ext cx="6467475" cy="762000"/>
          </a:xfrm>
        </p:spPr>
        <p:txBody>
          <a:bodyPr/>
          <a:lstStyle/>
          <a:p>
            <a:r>
              <a:rPr lang="pt-BR" sz="2930" b="0">
                <a:solidFill>
                  <a:schemeClr val="accent1">
                    <a:lumMod val="75000"/>
                  </a:schemeClr>
                </a:solidFill>
              </a:rPr>
              <a:t>Hypothes.is</a:t>
            </a:r>
            <a:endParaRPr lang="pt-PT" sz="2930" b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177E57-D5D8-DCF2-E707-429D469514E4}"/>
              </a:ext>
            </a:extLst>
          </p:cNvPr>
          <p:cNvSpPr txBox="1"/>
          <p:nvPr/>
        </p:nvSpPr>
        <p:spPr>
          <a:xfrm>
            <a:off x="-14670" y="2399487"/>
            <a:ext cx="4870131" cy="2059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Permite anotar e comentar artigos, de forma colaborativa, diretamente no navegador;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Promove a transparência e partilha de conhecimento.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0C5CC89-245A-AABD-6238-D0315BE43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161" y="1290255"/>
            <a:ext cx="6976459" cy="373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80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D1FE7-1C1B-87CF-36FD-FDB9ECC4C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343932CC-6D47-35C3-4B00-26DC75CCB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" y="100796"/>
            <a:ext cx="6467475" cy="762000"/>
          </a:xfrm>
        </p:spPr>
        <p:txBody>
          <a:bodyPr/>
          <a:lstStyle/>
          <a:p>
            <a:r>
              <a:rPr lang="en-US" sz="2930" b="0">
                <a:solidFill>
                  <a:schemeClr val="accent1">
                    <a:lumMod val="75000"/>
                  </a:schemeClr>
                </a:solidFill>
              </a:rPr>
              <a:t>PKP Preservation Network (PKP PN)</a:t>
            </a:r>
            <a:endParaRPr lang="pt-PT" sz="2930" b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9CED2C-317D-6265-53C4-FEAB6D60FF55}"/>
              </a:ext>
            </a:extLst>
          </p:cNvPr>
          <p:cNvSpPr txBox="1"/>
          <p:nvPr/>
        </p:nvSpPr>
        <p:spPr>
          <a:xfrm>
            <a:off x="0" y="1500652"/>
            <a:ext cx="4896642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Garante o armazenamento em repositórios seguros, protegendo contra perdas de dados;</a:t>
            </a:r>
          </a:p>
          <a:p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Automatiza a preservação sem exigir ação manual da equipa editorial;</a:t>
            </a:r>
          </a:p>
          <a:p>
            <a:endParaRPr lang="pt-PT" sz="213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PT" sz="2130">
                <a:solidFill>
                  <a:schemeClr val="accent1">
                    <a:lumMod val="75000"/>
                  </a:schemeClr>
                </a:solidFill>
                <a:latin typeface="+mn-lt"/>
              </a:rPr>
              <a:t>Mantém a integridade e preserva os conteúdos ao longo do tempo.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E735FDC-DAF9-016E-10D7-B5F1FCA73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855" y="1381103"/>
            <a:ext cx="6874768" cy="360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93301"/>
      </p:ext>
    </p:extLst>
  </p:cSld>
  <p:clrMapOvr>
    <a:masterClrMapping/>
  </p:clrMapOvr>
</p:sld>
</file>

<file path=ppt/theme/theme1.xml><?xml version="1.0" encoding="utf-8"?>
<a:theme xmlns:a="http://schemas.openxmlformats.org/drawingml/2006/main" name="Apresentações 2.º Encont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2.º Encontro Pubin">
      <a:majorFont>
        <a:latin typeface="Proxima Nova Bold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7DEE9382-A6B5-493B-A808-5B2241EC841A}" vid="{3FC0F831-C845-4FC4-9236-248108281EB0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300D7C173D528458663E9E6489CE216" ma:contentTypeVersion="19" ma:contentTypeDescription="Criar um novo documento." ma:contentTypeScope="" ma:versionID="6f89e40e8c448d0b37490016f66d5c72">
  <xsd:schema xmlns:xsd="http://www.w3.org/2001/XMLSchema" xmlns:xs="http://www.w3.org/2001/XMLSchema" xmlns:p="http://schemas.microsoft.com/office/2006/metadata/properties" xmlns:ns2="f45e504e-a80f-4d29-98cc-8c039031738d" xmlns:ns3="d0c107e1-7252-4ea0-bba8-1686eb0b9e23" targetNamespace="http://schemas.microsoft.com/office/2006/metadata/properties" ma:root="true" ma:fieldsID="3f657952111b475d2a841483dde26aac" ns2:_="" ns3:_="">
    <xsd:import namespace="f45e504e-a80f-4d29-98cc-8c039031738d"/>
    <xsd:import namespace="d0c107e1-7252-4ea0-bba8-1686eb0b9e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5e504e-a80f-4d29-98cc-8c03903173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m" ma:readOnly="false" ma:fieldId="{5cf76f15-5ced-4ddc-b409-7134ff3c332f}" ma:taxonomyMulti="true" ma:sspId="a8c611fa-73a5-4829-bfec-f47d5e8d07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107e1-7252-4ea0-bba8-1686eb0b9e2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0ac27d5-3208-49cb-a333-5779bb8e6d2e}" ma:internalName="TaxCatchAll" ma:showField="CatchAllData" ma:web="d0c107e1-7252-4ea0-bba8-1686eb0b9e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5e504e-a80f-4d29-98cc-8c039031738d">
      <Terms xmlns="http://schemas.microsoft.com/office/infopath/2007/PartnerControls"/>
    </lcf76f155ced4ddcb4097134ff3c332f>
    <TaxCatchAll xmlns="d0c107e1-7252-4ea0-bba8-1686eb0b9e23" xsi:nil="true"/>
  </documentManagement>
</p:properties>
</file>

<file path=customXml/itemProps1.xml><?xml version="1.0" encoding="utf-8"?>
<ds:datastoreItem xmlns:ds="http://schemas.openxmlformats.org/officeDocument/2006/customXml" ds:itemID="{713A3466-103B-48BD-AF6B-EE34180AC962}">
  <ds:schemaRefs>
    <ds:schemaRef ds:uri="d0c107e1-7252-4ea0-bba8-1686eb0b9e23"/>
    <ds:schemaRef ds:uri="f45e504e-a80f-4d29-98cc-8c039031738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5F785E5-CF10-41FB-96D9-A894537D4B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778069-0159-44E5-A136-9AA1FCCC00F8}">
  <ds:schemaRefs>
    <ds:schemaRef ds:uri="d0c107e1-7252-4ea0-bba8-1686eb0b9e23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f45e504e-a80f-4d29-98cc-8c039031738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322</Words>
  <Application>Microsoft Office PowerPoint</Application>
  <PresentationFormat>Widescreen</PresentationFormat>
  <Paragraphs>54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Calibri Light</vt:lpstr>
      <vt:lpstr>Calibri</vt:lpstr>
      <vt:lpstr>Open Sans</vt:lpstr>
      <vt:lpstr>Helvetica</vt:lpstr>
      <vt:lpstr>Proxima Nova Bold</vt:lpstr>
      <vt:lpstr>Arial</vt:lpstr>
      <vt:lpstr>Wingdings</vt:lpstr>
      <vt:lpstr>Apresentações 2.º Encontro</vt:lpstr>
      <vt:lpstr>PowerPoint Presentation</vt:lpstr>
      <vt:lpstr>Portal das Revistas Científicas da UCP</vt:lpstr>
      <vt:lpstr>Publication Facts Label</vt:lpstr>
      <vt:lpstr>PowerPoint Presentation</vt:lpstr>
      <vt:lpstr>ORCID Profile</vt:lpstr>
      <vt:lpstr>Funding Data</vt:lpstr>
      <vt:lpstr>DOAJ Export Plugin</vt:lpstr>
      <vt:lpstr>Hypothes.is</vt:lpstr>
      <vt:lpstr>PKP Preservation Network (PKP PN)</vt:lpstr>
      <vt:lpstr>Estes plugins contribuem para…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Serviços para a Gestão de Dados Estratégia UMinho DataRepositóriUM</dc:title>
  <dc:creator>PedroPrincipe</dc:creator>
  <cp:lastModifiedBy>Patrícia Carvalho</cp:lastModifiedBy>
  <cp:revision>2</cp:revision>
  <dcterms:created xsi:type="dcterms:W3CDTF">2020-10-19T12:49:57Z</dcterms:created>
  <dcterms:modified xsi:type="dcterms:W3CDTF">2026-04-28T07:55:12Z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0x0101001300D7C173D528458663E9E6489CE216</vt:lpwstr>
  </property>
  <property fmtid="{D5CDD505-2E9C-101B-9397-08002B2CF9AE}" pid="3" name="MediaServiceImageTags">
    <vt:lpwstr/>
  </property>
</Properties>
</file>